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6"/>
  </p:notesMasterIdLst>
  <p:handoutMasterIdLst>
    <p:handoutMasterId r:id="rId27"/>
  </p:handoutMasterIdLst>
  <p:sldIdLst>
    <p:sldId id="257" r:id="rId2"/>
    <p:sldId id="318" r:id="rId3"/>
    <p:sldId id="258" r:id="rId4"/>
    <p:sldId id="263" r:id="rId5"/>
    <p:sldId id="330" r:id="rId6"/>
    <p:sldId id="317" r:id="rId7"/>
    <p:sldId id="324" r:id="rId8"/>
    <p:sldId id="319" r:id="rId9"/>
    <p:sldId id="320" r:id="rId10"/>
    <p:sldId id="321" r:id="rId11"/>
    <p:sldId id="325" r:id="rId12"/>
    <p:sldId id="264" r:id="rId13"/>
    <p:sldId id="293" r:id="rId14"/>
    <p:sldId id="323" r:id="rId15"/>
    <p:sldId id="327" r:id="rId16"/>
    <p:sldId id="286" r:id="rId17"/>
    <p:sldId id="322" r:id="rId18"/>
    <p:sldId id="326" r:id="rId19"/>
    <p:sldId id="290" r:id="rId20"/>
    <p:sldId id="298" r:id="rId21"/>
    <p:sldId id="296" r:id="rId22"/>
    <p:sldId id="297" r:id="rId23"/>
    <p:sldId id="328" r:id="rId24"/>
    <p:sldId id="329" r:id="rId25"/>
  </p:sldIdLst>
  <p:sldSz cx="9144000" cy="6858000" type="screen4x3"/>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4" autoAdjust="0"/>
    <p:restoredTop sz="91099" autoAdjust="0"/>
  </p:normalViewPr>
  <p:slideViewPr>
    <p:cSldViewPr>
      <p:cViewPr varScale="1">
        <p:scale>
          <a:sx n="116" d="100"/>
          <a:sy n="116" d="100"/>
        </p:scale>
        <p:origin x="1446"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40"/>
    </p:cViewPr>
  </p:sorterViewPr>
  <p:notesViewPr>
    <p:cSldViewPr>
      <p:cViewPr varScale="1">
        <p:scale>
          <a:sx n="73" d="100"/>
          <a:sy n="73" d="100"/>
        </p:scale>
        <p:origin x="-21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6EFF82-4FA0-4EED-B91F-4DD9130B1392}" type="datetimeFigureOut">
              <a:rPr lang="en-US" smtClean="0"/>
              <a:pPr/>
              <a:t>9/22/2017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DECB56-3CCA-4847-B042-2C0D1D5CB1E4}" type="slidenum">
              <a:rPr lang="en-US" smtClean="0"/>
              <a:pPr/>
              <a:t>‹#›</a:t>
            </a:fld>
            <a:endParaRPr lang="en-US"/>
          </a:p>
        </p:txBody>
      </p:sp>
    </p:spTree>
    <p:extLst>
      <p:ext uri="{BB962C8B-B14F-4D97-AF65-F5344CB8AC3E}">
        <p14:creationId xmlns:p14="http://schemas.microsoft.com/office/powerpoint/2010/main" val="327681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0F2D5D-7DF6-4092-991F-29230EFD02A1}" type="datetimeFigureOut">
              <a:rPr lang="en-US" smtClean="0"/>
              <a:pPr/>
              <a:t>9/22/2017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06ABEB-A4C1-4154-99EF-679295AD06DC}" type="slidenum">
              <a:rPr lang="en-US" smtClean="0"/>
              <a:pPr/>
              <a:t>‹#›</a:t>
            </a:fld>
            <a:endParaRPr lang="en-US"/>
          </a:p>
        </p:txBody>
      </p:sp>
    </p:spTree>
    <p:extLst>
      <p:ext uri="{BB962C8B-B14F-4D97-AF65-F5344CB8AC3E}">
        <p14:creationId xmlns:p14="http://schemas.microsoft.com/office/powerpoint/2010/main" val="26355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2800" dirty="0"/>
              <a:t>Sexual reproduction in animals consists of three fundamental steps: </a:t>
            </a:r>
          </a:p>
          <a:p>
            <a:pPr lvl="1" eaLnBrk="1" hangingPunct="1"/>
            <a:r>
              <a:rPr lang="en-US" dirty="0"/>
              <a:t>gametogenesis (making gametes)</a:t>
            </a:r>
          </a:p>
          <a:p>
            <a:pPr lvl="1" eaLnBrk="1" hangingPunct="1"/>
            <a:r>
              <a:rPr lang="en-US" dirty="0"/>
              <a:t>mating (getting gametes together)</a:t>
            </a:r>
          </a:p>
          <a:p>
            <a:pPr lvl="1" eaLnBrk="1" hangingPunct="1"/>
            <a:r>
              <a:rPr lang="en-US" dirty="0"/>
              <a:t>fertilization (fusing gametes).</a:t>
            </a:r>
          </a:p>
        </p:txBody>
      </p:sp>
      <p:sp>
        <p:nvSpPr>
          <p:cNvPr id="4" name="Slide Number Placeholder 3"/>
          <p:cNvSpPr>
            <a:spLocks noGrp="1"/>
          </p:cNvSpPr>
          <p:nvPr>
            <p:ph type="sldNum" sz="quarter" idx="10"/>
          </p:nvPr>
        </p:nvSpPr>
        <p:spPr/>
        <p:txBody>
          <a:bodyPr/>
          <a:lstStyle/>
          <a:p>
            <a:fld id="{9F5698AF-7960-4B31-A553-249ECAD3070B}" type="slidenum">
              <a:rPr lang="en-US" smtClean="0"/>
              <a:pPr/>
              <a:t>1</a:t>
            </a:fld>
            <a:endParaRPr lang="en-US"/>
          </a:p>
        </p:txBody>
      </p:sp>
    </p:spTree>
    <p:extLst>
      <p:ext uri="{BB962C8B-B14F-4D97-AF65-F5344CB8AC3E}">
        <p14:creationId xmlns:p14="http://schemas.microsoft.com/office/powerpoint/2010/main" val="217101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Comes down</a:t>
            </a:r>
            <a:r>
              <a:rPr lang="en-US" baseline="0" dirty="0"/>
              <a:t> to parental investment</a:t>
            </a:r>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16</a:t>
            </a:fld>
            <a:endParaRPr lang="en-US"/>
          </a:p>
        </p:txBody>
      </p:sp>
    </p:spTree>
    <p:extLst>
      <p:ext uri="{BB962C8B-B14F-4D97-AF65-F5344CB8AC3E}">
        <p14:creationId xmlns:p14="http://schemas.microsoft.com/office/powerpoint/2010/main" val="218352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Sperm competition is the phenomenon that causes unique behaviors and traits to appear via sexual selection (e.g. mate guarding, copulatory plugs)</a:t>
            </a:r>
          </a:p>
          <a:p>
            <a:pPr eaLnBrk="1" hangingPunct="1">
              <a:spcBef>
                <a:spcPct val="0"/>
              </a:spcBef>
            </a:pPr>
            <a:r>
              <a:rPr lang="en-US" dirty="0"/>
              <a:t>Mate guarding: The advantage of preventing multiple </a:t>
            </a:r>
            <a:r>
              <a:rPr lang="en-US" dirty="0" err="1"/>
              <a:t>matings</a:t>
            </a:r>
            <a:r>
              <a:rPr lang="en-US" dirty="0"/>
              <a:t> in female has to outweigh loss of opportunity to mate with other females</a:t>
            </a:r>
          </a:p>
          <a:p>
            <a:pPr eaLnBrk="1" hangingPunct="1">
              <a:spcBef>
                <a:spcPct val="0"/>
              </a:spcBef>
            </a:pPr>
            <a:endParaRPr lang="en-US" dirty="0"/>
          </a:p>
          <a:p>
            <a:pPr eaLnBrk="1" hangingPunct="1">
              <a:spcBef>
                <a:spcPct val="0"/>
              </a:spcBef>
            </a:pPr>
            <a:r>
              <a:rPr lang="en-US" dirty="0"/>
              <a:t>Female anatomy may also affect sperm competition in the complex structure of sperm transport and storage organs</a:t>
            </a:r>
          </a:p>
          <a:p>
            <a:pPr eaLnBrk="1" hangingPunct="1">
              <a:spcBef>
                <a:spcPct val="0"/>
              </a:spcBef>
            </a:pPr>
            <a:endParaRPr lang="en-US" dirty="0"/>
          </a:p>
          <a:p>
            <a:pPr eaLnBrk="1" hangingPunct="1">
              <a:spcBef>
                <a:spcPct val="0"/>
              </a:spcBef>
            </a:pPr>
            <a:r>
              <a:rPr lang="en-US" dirty="0"/>
              <a:t>Some species have evolved elaborate structures on the penis to remove previous males’ sperm. Some actually cause harm to the female (why? Perhaps to ensure that the female is motivated to lay her eggs quickly, before mating with another male).</a:t>
            </a:r>
          </a:p>
          <a:p>
            <a:pPr eaLnBrk="1" hangingPunct="1">
              <a:spcBef>
                <a:spcPct val="0"/>
              </a:spcBef>
            </a:pPr>
            <a:r>
              <a:rPr lang="en-US" dirty="0"/>
              <a:t>Some species have males that produce great quantities of ejaculate to dilute previous male’s sperm. Forced ejection occurs in birds, when a male suspects he’s been cuckolded by his mate, he pecks on her cloaca [reproductive opening] and the physiological response is that the female ejects the sperm. </a:t>
            </a:r>
          </a:p>
          <a:p>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17</a:t>
            </a:fld>
            <a:endParaRPr lang="en-US"/>
          </a:p>
        </p:txBody>
      </p:sp>
    </p:spTree>
    <p:extLst>
      <p:ext uri="{BB962C8B-B14F-4D97-AF65-F5344CB8AC3E}">
        <p14:creationId xmlns:p14="http://schemas.microsoft.com/office/powerpoint/2010/main" val="211969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Females choose their limiting resource which is food and males choose theirs which is females. So males will always be under selection to monopolize multiple females. For instance whether they'll be able to get access to females depends on how females are dispersed in space and in time. If they're evenly distributed in space, it'll be hard to hold on to more than one female so there's little potential for polygamy. But if resources, and therefore females, are clumped then one male can control access to many females. In this case there's a lot of potential for males to remain </a:t>
            </a:r>
            <a:r>
              <a:rPr lang="en-US" dirty="0" err="1"/>
              <a:t>polygynous</a:t>
            </a:r>
            <a:r>
              <a:rPr lang="en-US" dirty="0"/>
              <a:t>. </a:t>
            </a:r>
          </a:p>
          <a:p>
            <a:r>
              <a:rPr lang="en-US" dirty="0"/>
              <a:t>Also females' distribution in time affects the abilit</a:t>
            </a:r>
            <a:r>
              <a:rPr lang="en-US" baseline="0" dirty="0"/>
              <a:t>y of a single male to monopolize all females</a:t>
            </a:r>
            <a:r>
              <a:rPr lang="en-US" dirty="0"/>
              <a:t>- if they are synchronized in breeding /estrous, then it's more difficult for a single male to monopolize females since they're all receptive at once and it's too easy for other males to sneak in while he's mating with one. If estrous is spread out in time then it's easier for the same male to monopolize</a:t>
            </a:r>
            <a:r>
              <a:rPr lang="en-US" baseline="0" dirty="0"/>
              <a:t> </a:t>
            </a:r>
            <a:r>
              <a:rPr lang="en-US" dirty="0"/>
              <a:t>the few females who are ready at each time. Note that these two kinds of clumping have the opposite effect of each other. Synchrony reduces </a:t>
            </a:r>
            <a:r>
              <a:rPr lang="en-US" dirty="0" err="1"/>
              <a:t>defendability</a:t>
            </a:r>
            <a:r>
              <a:rPr lang="en-US" dirty="0"/>
              <a:t> of mates while spatial clumping increases </a:t>
            </a:r>
            <a:r>
              <a:rPr lang="en-US" dirty="0" err="1"/>
              <a:t>defendability</a:t>
            </a:r>
            <a:r>
              <a:rPr lang="en-US" dirty="0"/>
              <a:t>.</a:t>
            </a:r>
          </a:p>
          <a:p>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18</a:t>
            </a:fld>
            <a:endParaRPr lang="en-US"/>
          </a:p>
        </p:txBody>
      </p:sp>
    </p:spTree>
    <p:extLst>
      <p:ext uri="{BB962C8B-B14F-4D97-AF65-F5344CB8AC3E}">
        <p14:creationId xmlns:p14="http://schemas.microsoft.com/office/powerpoint/2010/main" val="173266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Females</a:t>
            </a:r>
            <a:r>
              <a:rPr lang="en-US" baseline="0" dirty="0"/>
              <a:t> live in groups, 1 male per female group</a:t>
            </a:r>
          </a:p>
          <a:p>
            <a:r>
              <a:rPr lang="en-US" baseline="0" dirty="0"/>
              <a:t>Male has large resource-rich territories, females live in it</a:t>
            </a:r>
          </a:p>
          <a:p>
            <a:r>
              <a:rPr lang="en-US" baseline="0" dirty="0"/>
              <a:t>Females live together, males compete directly for access to harems; high infanticide upon change in male</a:t>
            </a:r>
          </a:p>
          <a:p>
            <a:r>
              <a:rPr lang="en-US" baseline="0" dirty="0"/>
              <a:t>Males gather to display (</a:t>
            </a:r>
            <a:r>
              <a:rPr lang="en-US" baseline="0" dirty="0" err="1"/>
              <a:t>leks</a:t>
            </a:r>
            <a:r>
              <a:rPr lang="en-US" baseline="0" dirty="0"/>
              <a:t>) in mini-territories, females choose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 It must be economically feasible for males to defend females. (Costs vs. Benefits.)</a:t>
            </a:r>
            <a:br>
              <a:rPr lang="en-US" dirty="0"/>
            </a:br>
            <a:r>
              <a:rPr lang="en-US" dirty="0"/>
              <a:t>2. Males must be able to capitalize on potential for polygyny. This depends on characteristics that have evolved in their phylogeny, for instance, how much male parental care is required to raise offspring. So, there might be high polygyny potential, but males might not be free to take advantage of it because babies will die without their contribution. Ecological factors determine both EPP and ability to capitalize on the EPP. Phylogenic factors also determine how well the male can capitalize on the EPP. Economic feasibility and capitalization ability both determine the degree of monopolization of mates which determines mating system. </a:t>
            </a:r>
          </a:p>
          <a:p>
            <a:endParaRPr lang="en-US" baseline="0"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19</a:t>
            </a:fld>
            <a:endParaRPr lang="en-US"/>
          </a:p>
        </p:txBody>
      </p:sp>
    </p:spTree>
    <p:extLst>
      <p:ext uri="{BB962C8B-B14F-4D97-AF65-F5344CB8AC3E}">
        <p14:creationId xmlns:p14="http://schemas.microsoft.com/office/powerpoint/2010/main" val="190541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Unknown paternity protects against</a:t>
            </a:r>
            <a:r>
              <a:rPr lang="en-US" baseline="0" dirty="0"/>
              <a:t> infanticide</a:t>
            </a:r>
          </a:p>
          <a:p>
            <a:r>
              <a:rPr lang="en-US" baseline="0" dirty="0"/>
              <a:t>Live in social groups, everybody mates with everybody</a:t>
            </a:r>
          </a:p>
          <a:p>
            <a:endParaRPr lang="en-US" baseline="0" dirty="0"/>
          </a:p>
          <a:p>
            <a:r>
              <a:rPr lang="en-US" dirty="0"/>
              <a:t>Generally happens when males don't succeed in monopolizing access to any females. This may be because of the minimal mammalian social system where males are ranging widely through the home ranges of several females. Because they don't have defended territories, they can't monopolize any females. This is seen in the orangutans as well as some </a:t>
            </a:r>
            <a:r>
              <a:rPr lang="en-US" dirty="0" err="1"/>
              <a:t>prosimians.It</a:t>
            </a:r>
            <a:r>
              <a:rPr lang="en-US" dirty="0"/>
              <a:t> also happens in large groups with multiple males and females. There may be two factors happening- it may not be economically feasible to restrict access to a large group, too big a job for one male. It has also been suggested that in like chimps and maybe </a:t>
            </a:r>
            <a:r>
              <a:rPr lang="en-US" dirty="0" err="1"/>
              <a:t>marikis</a:t>
            </a:r>
            <a:r>
              <a:rPr lang="en-US" dirty="0"/>
              <a:t>(</a:t>
            </a:r>
            <a:r>
              <a:rPr lang="en-US" dirty="0" err="1"/>
              <a:t>brachyteles</a:t>
            </a:r>
            <a:r>
              <a:rPr lang="en-US" dirty="0"/>
              <a:t>) it's that males need to reduce aggressive interactions between themselves because they've got to cooperate to defend joint territory from outsiders. They suppress their natural competition otherwise they'd all lose all the females. At least when they share they get some females. So this is all why males might be into promiscuity. What do the females get out of it? </a:t>
            </a:r>
          </a:p>
          <a:p>
            <a:r>
              <a:rPr lang="en-US" dirty="0"/>
              <a:t>Females must have a reason for mating with more than one male, too. Females' reasons haven't been studied as much. One reason might be to ensure fertilization. Also it might confuse paternity so it's not sure which male fathered her offspring so they're less likely to kill the kid. Or, maybe it's easier for a female to just mate with a male than to be subjected to aggression if she refuses.</a:t>
            </a:r>
          </a:p>
        </p:txBody>
      </p:sp>
      <p:sp>
        <p:nvSpPr>
          <p:cNvPr id="4" name="Slide Number Placeholder 3"/>
          <p:cNvSpPr>
            <a:spLocks noGrp="1"/>
          </p:cNvSpPr>
          <p:nvPr>
            <p:ph type="sldNum" sz="quarter" idx="10"/>
          </p:nvPr>
        </p:nvSpPr>
        <p:spPr/>
        <p:txBody>
          <a:bodyPr/>
          <a:lstStyle/>
          <a:p>
            <a:fld id="{2506ABEB-A4C1-4154-99EF-679295AD06DC}" type="slidenum">
              <a:rPr lang="en-US" smtClean="0"/>
              <a:pPr/>
              <a:t>20</a:t>
            </a:fld>
            <a:endParaRPr lang="en-US"/>
          </a:p>
        </p:txBody>
      </p:sp>
    </p:spTree>
    <p:extLst>
      <p:ext uri="{BB962C8B-B14F-4D97-AF65-F5344CB8AC3E}">
        <p14:creationId xmlns:p14="http://schemas.microsoft.com/office/powerpoint/2010/main" val="354414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Mate guarding</a:t>
            </a:r>
            <a:r>
              <a:rPr lang="en-US" baseline="0" dirty="0"/>
              <a:t> </a:t>
            </a:r>
            <a:r>
              <a:rPr lang="en-US" baseline="0" dirty="0" err="1"/>
              <a:t>vs</a:t>
            </a:r>
            <a:r>
              <a:rPr lang="en-US" baseline="0" dirty="0"/>
              <a:t> mate assistance</a:t>
            </a:r>
            <a:endParaRPr lang="en-US" dirty="0"/>
          </a:p>
          <a:p>
            <a:r>
              <a:rPr lang="en-US" dirty="0"/>
              <a:t>Paternal investment</a:t>
            </a:r>
          </a:p>
          <a:p>
            <a:r>
              <a:rPr lang="en-US" dirty="0"/>
              <a:t>Distributed</a:t>
            </a:r>
            <a:r>
              <a:rPr lang="en-US" baseline="0" dirty="0"/>
              <a:t> resources</a:t>
            </a:r>
          </a:p>
          <a:p>
            <a:r>
              <a:rPr lang="en-US" baseline="0" dirty="0"/>
              <a:t>Social monogamy/’cheating’</a:t>
            </a:r>
          </a:p>
          <a:p>
            <a:r>
              <a:rPr lang="en-US" baseline="0" dirty="0"/>
              <a:t>Little sexual dimorphism</a:t>
            </a:r>
          </a:p>
          <a:p>
            <a:endParaRPr lang="en-US" baseline="0" dirty="0"/>
          </a:p>
          <a:p>
            <a:r>
              <a:rPr lang="en-US" dirty="0"/>
              <a:t>Ok, so if polygyny is so great then why do some end up being monogamous? It's certainly not very common:</a:t>
            </a:r>
            <a:br>
              <a:rPr lang="en-US" dirty="0"/>
            </a:br>
            <a:r>
              <a:rPr lang="en-US" dirty="0"/>
              <a:t>Birds- 90% monogamous (often social).</a:t>
            </a:r>
            <a:br>
              <a:rPr lang="en-US" dirty="0"/>
            </a:br>
            <a:r>
              <a:rPr lang="en-US" dirty="0"/>
              <a:t>Mammals- under 5% monogamous</a:t>
            </a:r>
            <a:br>
              <a:rPr lang="en-US" dirty="0"/>
            </a:br>
            <a:r>
              <a:rPr lang="en-US" dirty="0"/>
              <a:t>Primates- 37/200=~18% monogamous.</a:t>
            </a:r>
            <a:br>
              <a:rPr lang="en-US" dirty="0"/>
            </a:br>
            <a:r>
              <a:rPr lang="en-US" dirty="0"/>
              <a:t>(Traditional human societies are about 20% monogamous.)</a:t>
            </a:r>
            <a:r>
              <a:rPr lang="en-US" b="1" dirty="0"/>
              <a:t>Characteristics of monogamous primates</a:t>
            </a:r>
            <a:r>
              <a:rPr lang="en-US" dirty="0"/>
              <a:t/>
            </a:r>
            <a:br>
              <a:rPr lang="en-US" dirty="0"/>
            </a:br>
            <a:endParaRPr lang="en-US" dirty="0"/>
          </a:p>
          <a:p>
            <a:r>
              <a:rPr lang="en-US" dirty="0"/>
              <a:t>Limited mating opportunities</a:t>
            </a:r>
            <a:br>
              <a:rPr lang="en-US" dirty="0"/>
            </a:br>
            <a:endParaRPr lang="en-US" dirty="0"/>
          </a:p>
          <a:p>
            <a:r>
              <a:rPr lang="en-US" dirty="0"/>
              <a:t>Male investment in offspring is high</a:t>
            </a:r>
            <a:br>
              <a:rPr lang="en-US" dirty="0"/>
            </a:br>
            <a:endParaRPr lang="en-US" dirty="0"/>
          </a:p>
          <a:p>
            <a:r>
              <a:rPr lang="en-US" dirty="0"/>
              <a:t>Male confidence in paternity is high (we're just talking probability here, not mental awareness)</a:t>
            </a:r>
            <a:br>
              <a:rPr lang="en-US" dirty="0"/>
            </a:br>
            <a:endParaRPr lang="en-US" dirty="0"/>
          </a:p>
          <a:p>
            <a:r>
              <a:rPr lang="en-US" dirty="0"/>
              <a:t>Little sexual dimorphism</a:t>
            </a:r>
            <a:br>
              <a:rPr lang="en-US" dirty="0"/>
            </a:br>
            <a:endParaRPr lang="en-US" dirty="0"/>
          </a:p>
          <a:p>
            <a:r>
              <a:rPr lang="en-US" dirty="0"/>
              <a:t>Territoriality &amp; sex-specific aggression</a:t>
            </a:r>
          </a:p>
          <a:p>
            <a:r>
              <a:rPr lang="en-US" b="1" dirty="0"/>
              <a:t>Hypothesis for the evolution of monogamy</a:t>
            </a:r>
          </a:p>
          <a:p>
            <a:r>
              <a:rPr lang="en-US" dirty="0"/>
              <a:t>Evolves when males can only economically defend one female. This could be because of ecological constraints or because of the demands of parental care. Quite different from birds where parental care is the main factor. Someone always has to be brooding the eggs so they have to take turns so they can eat. This doesn't apply to primates so monogamy is driven more by the spatial distribution of females. Usually it's just too hard for males to defend more than one female.</a:t>
            </a:r>
            <a:endParaRPr lang="en-US" baseline="0"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21</a:t>
            </a:fld>
            <a:endParaRPr lang="en-US"/>
          </a:p>
        </p:txBody>
      </p:sp>
    </p:spTree>
    <p:extLst>
      <p:ext uri="{BB962C8B-B14F-4D97-AF65-F5344CB8AC3E}">
        <p14:creationId xmlns:p14="http://schemas.microsoft.com/office/powerpoint/2010/main" val="347231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Multiple males raise a clutch,</a:t>
            </a:r>
            <a:r>
              <a:rPr lang="en-US" baseline="0" dirty="0"/>
              <a:t> role reversal</a:t>
            </a:r>
          </a:p>
          <a:p>
            <a:r>
              <a:rPr lang="en-US" baseline="0" dirty="0"/>
              <a:t>Pipefish: male has post-</a:t>
            </a:r>
            <a:r>
              <a:rPr lang="en-US" baseline="0" dirty="0" err="1"/>
              <a:t>copulatory</a:t>
            </a:r>
            <a:r>
              <a:rPr lang="en-US" baseline="0" dirty="0"/>
              <a:t> control; digests eggs of unattractive females</a:t>
            </a:r>
          </a:p>
          <a:p>
            <a:endParaRPr lang="en-US" baseline="0" dirty="0"/>
          </a:p>
          <a:p>
            <a:r>
              <a:rPr lang="en-US" b="1" dirty="0"/>
              <a:t>Polyandry</a:t>
            </a:r>
          </a:p>
          <a:p>
            <a:r>
              <a:rPr lang="en-US" dirty="0"/>
              <a:t>Rare in mammals in general, but occurs </a:t>
            </a:r>
            <a:r>
              <a:rPr lang="en-US" dirty="0" err="1"/>
              <a:t>facultatively</a:t>
            </a:r>
            <a:r>
              <a:rPr lang="en-US" dirty="0"/>
              <a:t> in </a:t>
            </a:r>
            <a:r>
              <a:rPr lang="en-US" dirty="0" err="1"/>
              <a:t>tamarins</a:t>
            </a:r>
            <a:r>
              <a:rPr lang="en-US" dirty="0"/>
              <a:t>.</a:t>
            </a:r>
            <a:br>
              <a:rPr lang="en-US" dirty="0"/>
            </a:br>
            <a:r>
              <a:rPr lang="en-US" dirty="0"/>
              <a:t>Data from six populations of saddleback </a:t>
            </a:r>
            <a:r>
              <a:rPr lang="en-US" dirty="0" err="1"/>
              <a:t>tamarins</a:t>
            </a:r>
            <a:r>
              <a:rPr lang="en-US" dirty="0"/>
              <a:t> studied over 4 years.</a:t>
            </a:r>
            <a:br>
              <a:rPr lang="en-US" dirty="0"/>
            </a:br>
            <a:r>
              <a:rPr lang="en-US" dirty="0"/>
              <a:t>Percentage of groups displaying each type of composition:</a:t>
            </a:r>
            <a:br>
              <a:rPr lang="en-US" dirty="0"/>
            </a:br>
            <a:r>
              <a:rPr lang="en-US" dirty="0"/>
              <a:t>(X=multiple)</a:t>
            </a:r>
            <a:br>
              <a:rPr lang="en-US" dirty="0"/>
            </a:br>
            <a:r>
              <a:rPr lang="en-US" dirty="0"/>
              <a:t>1f-1m 22%</a:t>
            </a:r>
            <a:br>
              <a:rPr lang="en-US" dirty="0"/>
            </a:br>
            <a:r>
              <a:rPr lang="en-US" dirty="0"/>
              <a:t>1f-Xm 61%</a:t>
            </a:r>
            <a:br>
              <a:rPr lang="en-US" dirty="0"/>
            </a:br>
            <a:r>
              <a:rPr lang="en-US" dirty="0" err="1"/>
              <a:t>Xf-Xm</a:t>
            </a:r>
            <a:r>
              <a:rPr lang="en-US" dirty="0"/>
              <a:t> 14%</a:t>
            </a:r>
            <a:br>
              <a:rPr lang="en-US" dirty="0"/>
            </a:br>
            <a:r>
              <a:rPr lang="en-US" dirty="0"/>
              <a:t>single-sex 3%So maybe they're not completely polyandrous but it's the most common result. This may occur because they have unusual reproductive biology. For one thing they usually have twins. Offspring are quite large at birth; their combined weight can be up to 25% of the mother's weight. (OUCH!) By the time they wean, each offspring is about half the size of the mother. So she's providing enough milk to provide enough for two who together weigh as much as her! So females don't usually even carry offspring after second week. Males do this, or previous offspring. So males do much more carrying and seem to be completely necessary especially to escape from predators. Male parental care is limiting to reproductive success, and it's even higher with more than one male helping, so sometimes it takes two males just to raise one female's offspring.</a:t>
            </a:r>
          </a:p>
          <a:p>
            <a:r>
              <a:rPr lang="en-US" baseline="0" dirty="0"/>
              <a:t>Reverse sexual dimorphism, females compete for males</a:t>
            </a:r>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22</a:t>
            </a:fld>
            <a:endParaRPr lang="en-US"/>
          </a:p>
        </p:txBody>
      </p:sp>
    </p:spTree>
    <p:extLst>
      <p:ext uri="{BB962C8B-B14F-4D97-AF65-F5344CB8AC3E}">
        <p14:creationId xmlns:p14="http://schemas.microsoft.com/office/powerpoint/2010/main" val="144562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CF19B0-5873-438F-85E0-1AF038185549}" type="slidenum">
              <a:rPr lang="en-US" smtClean="0"/>
              <a:pPr/>
              <a:t>23</a:t>
            </a:fld>
            <a:endParaRPr lang="en-US"/>
          </a:p>
        </p:txBody>
      </p:sp>
    </p:spTree>
    <p:extLst>
      <p:ext uri="{BB962C8B-B14F-4D97-AF65-F5344CB8AC3E}">
        <p14:creationId xmlns:p14="http://schemas.microsoft.com/office/powerpoint/2010/main" val="4234539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CF19B0-5873-438F-85E0-1AF038185549}" type="slidenum">
              <a:rPr lang="en-US" smtClean="0"/>
              <a:pPr/>
              <a:t>24</a:t>
            </a:fld>
            <a:endParaRPr lang="en-US"/>
          </a:p>
        </p:txBody>
      </p:sp>
    </p:spTree>
    <p:extLst>
      <p:ext uri="{BB962C8B-B14F-4D97-AF65-F5344CB8AC3E}">
        <p14:creationId xmlns:p14="http://schemas.microsoft.com/office/powerpoint/2010/main" val="74831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06ABEB-A4C1-4154-99EF-679295AD06DC}" type="slidenum">
              <a:rPr lang="en-US" smtClean="0"/>
              <a:pPr/>
              <a:t>2</a:t>
            </a:fld>
            <a:endParaRPr lang="en-US"/>
          </a:p>
        </p:txBody>
      </p:sp>
    </p:spTree>
    <p:extLst>
      <p:ext uri="{BB962C8B-B14F-4D97-AF65-F5344CB8AC3E}">
        <p14:creationId xmlns:p14="http://schemas.microsoft.com/office/powerpoint/2010/main" val="340976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Compare the number of individuals in a growing population under each strategy. increasing # in left panel, constant numbers in right panel. Why do we just count the females? 1 vs 10 females will affect the number of offspring in next generation, but 1 vs 10 males doesn’t matter because one male can feasibly fertilize all eggs (in typical species)</a:t>
            </a:r>
            <a:endParaRPr lang="en-US" sz="1200" dirty="0"/>
          </a:p>
          <a:p>
            <a:pPr eaLnBrk="1" hangingPunct="1"/>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3</a:t>
            </a:fld>
            <a:endParaRPr lang="en-US"/>
          </a:p>
        </p:txBody>
      </p:sp>
    </p:spTree>
    <p:extLst>
      <p:ext uri="{BB962C8B-B14F-4D97-AF65-F5344CB8AC3E}">
        <p14:creationId xmlns:p14="http://schemas.microsoft.com/office/powerpoint/2010/main" val="269016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4</a:t>
            </a:fld>
            <a:endParaRPr lang="en-US"/>
          </a:p>
        </p:txBody>
      </p:sp>
    </p:spTree>
    <p:extLst>
      <p:ext uri="{BB962C8B-B14F-4D97-AF65-F5344CB8AC3E}">
        <p14:creationId xmlns:p14="http://schemas.microsoft.com/office/powerpoint/2010/main" val="2492717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2FA401E-C96B-4367-9318-FD99ADD686A1}" type="slidenum">
              <a:rPr lang="en-US"/>
              <a:pPr/>
              <a:t>7</a:t>
            </a:fld>
            <a:endParaRPr lang="en-US"/>
          </a:p>
        </p:txBody>
      </p:sp>
      <p:sp>
        <p:nvSpPr>
          <p:cNvPr id="34819" name="Rectangle 2"/>
          <p:cNvSpPr>
            <a:spLocks noGrp="1" noRot="1" noChangeAspect="1" noTextEdit="1"/>
          </p:cNvSpPr>
          <p:nvPr>
            <p:ph type="sldImg"/>
          </p:nvPr>
        </p:nvSpPr>
        <p:spPr>
          <a:ln/>
        </p:spPr>
      </p:sp>
      <p:sp>
        <p:nvSpPr>
          <p:cNvPr id="34820" name="Rectangle 3"/>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65505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F5B99040-0FEC-4DE6-AE95-AE9407736659}" type="slidenum">
              <a:rPr lang="en-US"/>
              <a:pPr/>
              <a:t>9</a:t>
            </a:fld>
            <a:endParaRPr lang="en-US"/>
          </a:p>
        </p:txBody>
      </p:sp>
      <p:sp>
        <p:nvSpPr>
          <p:cNvPr id="38915" name="Rectangle 2"/>
          <p:cNvSpPr>
            <a:spLocks noGrp="1" noRot="1" noChangeAspect="1" noTextEdit="1"/>
          </p:cNvSpPr>
          <p:nvPr>
            <p:ph type="sldImg"/>
          </p:nvPr>
        </p:nvSpPr>
        <p:spPr>
          <a:ln/>
        </p:spPr>
      </p:sp>
      <p:sp>
        <p:nvSpPr>
          <p:cNvPr id="38916" name="Rectangle 3"/>
          <p:cNvSpPr>
            <a:spLocks noGrp="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5070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3F3A2D1-D4E1-4505-AA66-D512C8A1CBB8}" type="slidenum">
              <a:rPr lang="en-US"/>
              <a:pPr/>
              <a:t>11</a:t>
            </a:fld>
            <a:endParaRPr lang="en-US"/>
          </a:p>
        </p:txBody>
      </p:sp>
      <p:sp>
        <p:nvSpPr>
          <p:cNvPr id="20482"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p>
            <a:pPr algn="r">
              <a:defRPr/>
            </a:pPr>
            <a:fld id="{FD644A13-CF60-43E7-841E-97A5CE6162D0}" type="slidenum">
              <a:rPr lang="en-US" sz="1200">
                <a:latin typeface="+mn-lt"/>
              </a:rPr>
              <a:pPr algn="r">
                <a:defRPr/>
              </a:pPr>
              <a:t>11</a:t>
            </a:fld>
            <a:endParaRPr lang="en-US" sz="1200">
              <a:latin typeface="+mn-lt"/>
            </a:endParaRPr>
          </a:p>
        </p:txBody>
      </p:sp>
      <p:sp>
        <p:nvSpPr>
          <p:cNvPr id="35844" name="Rectangle 2"/>
          <p:cNvSpPr>
            <a:spLocks noGrp="1" noRot="1" noChangeAspect="1" noChangeArrowheads="1" noTextEdit="1"/>
          </p:cNvSpPr>
          <p:nvPr>
            <p:ph type="sldImg"/>
          </p:nvPr>
        </p:nvSpPr>
        <p:spPr>
          <a:ln/>
        </p:spPr>
      </p:sp>
      <p:sp>
        <p:nvSpPr>
          <p:cNvPr id="3584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spcBef>
                <a:spcPct val="0"/>
              </a:spcBef>
            </a:pPr>
            <a:r>
              <a:rPr lang="en-US" altLang="en-US" dirty="0"/>
              <a:t>In sexually reproducing </a:t>
            </a:r>
            <a:r>
              <a:rPr lang="en-US" altLang="en-US" dirty="0" err="1"/>
              <a:t>indiv</a:t>
            </a:r>
            <a:r>
              <a:rPr lang="en-US" altLang="en-US" dirty="0"/>
              <a:t>, more than one way to achieve fertilization.</a:t>
            </a:r>
          </a:p>
          <a:p>
            <a:pPr eaLnBrk="1" hangingPunct="1">
              <a:spcBef>
                <a:spcPct val="0"/>
              </a:spcBef>
            </a:pPr>
            <a:r>
              <a:rPr lang="en-US" altLang="en-US" dirty="0"/>
              <a:t>External …[Examples include frogs, fish]</a:t>
            </a:r>
          </a:p>
          <a:p>
            <a:pPr eaLnBrk="1" hangingPunct="1">
              <a:spcBef>
                <a:spcPct val="0"/>
              </a:spcBef>
            </a:pPr>
            <a:r>
              <a:rPr lang="en-US" altLang="en-US" dirty="0"/>
              <a:t>Internal …[explain what a </a:t>
            </a:r>
            <a:r>
              <a:rPr lang="en-US" altLang="en-US" dirty="0" err="1"/>
              <a:t>spermatophore</a:t>
            </a:r>
            <a:r>
              <a:rPr lang="en-US" altLang="en-US" dirty="0"/>
              <a:t> is, describe how organism picks up </a:t>
            </a:r>
            <a:r>
              <a:rPr lang="en-US" altLang="en-US" dirty="0" err="1"/>
              <a:t>spermatophore</a:t>
            </a:r>
            <a:r>
              <a:rPr lang="en-US" altLang="en-US" dirty="0"/>
              <a:t>, can store it for hours/days, and eat the unused portion (good protein)]</a:t>
            </a:r>
          </a:p>
          <a:p>
            <a:pPr eaLnBrk="1" hangingPunct="1">
              <a:spcBef>
                <a:spcPct val="0"/>
              </a:spcBef>
            </a:pPr>
            <a:r>
              <a:rPr lang="en-US" altLang="en-US" dirty="0"/>
              <a:t>	Fierce competition </a:t>
            </a:r>
            <a:r>
              <a:rPr lang="en-US" altLang="en-US" dirty="0" err="1"/>
              <a:t>betw</a:t>
            </a:r>
            <a:r>
              <a:rPr lang="en-US" altLang="en-US" dirty="0"/>
              <a:t> males with internal fertilization systems. Consider when multiple males mate with the same female. What can the male do to ensure high success in fertilizing offspring? [ask students for ideas]</a:t>
            </a:r>
          </a:p>
        </p:txBody>
      </p:sp>
    </p:spTree>
    <p:extLst>
      <p:ext uri="{BB962C8B-B14F-4D97-AF65-F5344CB8AC3E}">
        <p14:creationId xmlns:p14="http://schemas.microsoft.com/office/powerpoint/2010/main" val="397681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there</a:t>
            </a:r>
            <a:r>
              <a:rPr lang="en-US" baseline="0" dirty="0"/>
              <a:t> be selection for a female to ‘care’ what males fertilizes her eggs, even in externally-fertilizing species?</a:t>
            </a:r>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12</a:t>
            </a:fld>
            <a:endParaRPr lang="en-US"/>
          </a:p>
        </p:txBody>
      </p:sp>
    </p:spTree>
    <p:extLst>
      <p:ext uri="{BB962C8B-B14F-4D97-AF65-F5344CB8AC3E}">
        <p14:creationId xmlns:p14="http://schemas.microsoft.com/office/powerpoint/2010/main" val="2026381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6ABEB-A4C1-4154-99EF-679295AD06DC}" type="slidenum">
              <a:rPr lang="en-US" smtClean="0"/>
              <a:pPr/>
              <a:t>13</a:t>
            </a:fld>
            <a:endParaRPr lang="en-US"/>
          </a:p>
        </p:txBody>
      </p:sp>
    </p:spTree>
    <p:extLst>
      <p:ext uri="{BB962C8B-B14F-4D97-AF65-F5344CB8AC3E}">
        <p14:creationId xmlns:p14="http://schemas.microsoft.com/office/powerpoint/2010/main" val="70115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a:t>Click to edit Master title style</a:t>
            </a:r>
          </a:p>
        </p:txBody>
      </p:sp>
      <p:sp>
        <p:nvSpPr>
          <p:cNvPr id="3" name="Rectangle 3"/>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a:t>Click to edit Master title style</a:t>
            </a:r>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a:t>Click to edit Master title style</a:t>
            </a:r>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gif"/><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15108" y="168031"/>
            <a:ext cx="7772400" cy="1143000"/>
          </a:xfrm>
        </p:spPr>
        <p:txBody>
          <a:bodyPr/>
          <a:lstStyle/>
          <a:p>
            <a:r>
              <a:rPr lang="en-US" dirty="0"/>
              <a:t>Animal Reproduction</a:t>
            </a:r>
          </a:p>
        </p:txBody>
      </p:sp>
      <p:sp>
        <p:nvSpPr>
          <p:cNvPr id="6" name="Title 1"/>
          <p:cNvSpPr txBox="1">
            <a:spLocks/>
          </p:cNvSpPr>
          <p:nvPr/>
        </p:nvSpPr>
        <p:spPr>
          <a:xfrm>
            <a:off x="419100" y="1295400"/>
            <a:ext cx="8229600" cy="1630362"/>
          </a:xfrm>
          <a:prstGeom prst="rect">
            <a:avLst/>
          </a:prstGeom>
        </p:spPr>
        <p:txBody>
          <a:bodyPr anchor="b" anchorCtr="0">
            <a:noAutofit/>
            <a:scene3d>
              <a:camera prst="orthographicFront"/>
              <a:lightRig rig="soft" dir="t">
                <a:rot lat="0" lon="0" rev="2100000"/>
              </a:lightRig>
            </a:scene3d>
            <a:sp3d prstMaterial="matte">
              <a:bevelT w="38100" h="38100"/>
              <a:contourClr>
                <a:srgbClr val="FFFFFF"/>
              </a:contourClr>
            </a:sp3d>
          </a:bodyPr>
          <a:lstStyle>
            <a:defPPr>
              <a:defRPr sz="4400">
                <a:solidFill>
                  <a:schemeClr val="tx2">
                    <a:shade val="85000"/>
                    <a:satMod val="150000"/>
                  </a:schemeClr>
                </a:solidFill>
                <a:latin typeface="+mj-lt"/>
                <a:ea typeface="+mj-ea"/>
                <a:cs typeface="+mj-cs"/>
              </a:defRPr>
            </a:defPPr>
            <a:lvl1pPr algn="ctr" eaLnBrk="1" hangingPunct="1">
              <a:buNone/>
              <a:defRPr lang="en-US" sz="5800" b="1" strike="noStrike" kern="1200" baseline="0" dirty="0" smtClean="0">
                <a:ln w="9525">
                  <a:noFill/>
                </a:ln>
                <a:solidFill>
                  <a:schemeClr val="tx2">
                    <a:shade val="85000"/>
                    <a:satMod val="150000"/>
                  </a:schemeClr>
                </a:solidFill>
                <a:effectLst>
                  <a:outerShdw blurRad="50800" dist="38100" dir="8220000" algn="tl" rotWithShape="0">
                    <a:srgbClr val="000000">
                      <a:alpha val="40000"/>
                    </a:srgbClr>
                  </a:outerShdw>
                </a:effectLst>
                <a:latin typeface="+mj-lt"/>
                <a:ea typeface="+mj-lt"/>
                <a:cs typeface="+mj-lt"/>
              </a:defRPr>
            </a:lvl1pPr>
          </a:lstStyle>
          <a:p>
            <a:r>
              <a:rPr lang="en-US" sz="2400" i="1" dirty="0" smtClean="0"/>
              <a:t>In a world without sex, there would be no males and females. No flowers, no insects specialized in pollinating them, no extravagant </a:t>
            </a:r>
            <a:r>
              <a:rPr lang="en-US" sz="2400" i="1" dirty="0" err="1" smtClean="0"/>
              <a:t>colour</a:t>
            </a:r>
            <a:r>
              <a:rPr lang="en-US" sz="2400" i="1" dirty="0" smtClean="0"/>
              <a:t> and form like the peacock’s tail, and much animal behavior would not exist. – Rolf Hoekstra</a:t>
            </a:r>
            <a:endParaRPr lang="en-US" sz="2400" i="1"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4"/>
          <a:stretch>
            <a:fillRect/>
          </a:stretch>
        </p:blipFill>
        <p:spPr>
          <a:xfrm>
            <a:off x="419100" y="3605081"/>
            <a:ext cx="7658100" cy="2435064"/>
          </a:xfrm>
          <a:prstGeom prst="rect">
            <a:avLst/>
          </a:prstGeom>
          <a:ln>
            <a:solidFill>
              <a:schemeClr val="tx1"/>
            </a:solidFill>
          </a:ln>
        </p:spPr>
      </p:pic>
      <p:sp>
        <p:nvSpPr>
          <p:cNvPr id="7" name="TextBox 6"/>
          <p:cNvSpPr txBox="1"/>
          <p:nvPr/>
        </p:nvSpPr>
        <p:spPr>
          <a:xfrm>
            <a:off x="243440" y="3048000"/>
            <a:ext cx="501436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Learning Objectives:</a:t>
            </a:r>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49377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487387" y="152400"/>
            <a:ext cx="2362200" cy="10668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Animal Reproduction</a:t>
            </a:r>
          </a:p>
        </p:txBody>
      </p:sp>
      <p:sp>
        <p:nvSpPr>
          <p:cNvPr id="5" name="Rounded Rectangle 4"/>
          <p:cNvSpPr/>
          <p:nvPr/>
        </p:nvSpPr>
        <p:spPr>
          <a:xfrm>
            <a:off x="900546"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Asexual</a:t>
            </a:r>
          </a:p>
        </p:txBody>
      </p:sp>
      <p:sp>
        <p:nvSpPr>
          <p:cNvPr id="6" name="Rounded Rectangle 5"/>
          <p:cNvSpPr/>
          <p:nvPr/>
        </p:nvSpPr>
        <p:spPr>
          <a:xfrm>
            <a:off x="3715987"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a:t>
            </a:r>
          </a:p>
        </p:txBody>
      </p:sp>
      <p:sp>
        <p:nvSpPr>
          <p:cNvPr id="7" name="Rounded Rectangle 6"/>
          <p:cNvSpPr/>
          <p:nvPr/>
        </p:nvSpPr>
        <p:spPr>
          <a:xfrm>
            <a:off x="6324600"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Sexual</a:t>
            </a:r>
          </a:p>
        </p:txBody>
      </p:sp>
      <p:sp>
        <p:nvSpPr>
          <p:cNvPr id="8" name="Rounded Rectangle 7"/>
          <p:cNvSpPr/>
          <p:nvPr/>
        </p:nvSpPr>
        <p:spPr>
          <a:xfrm>
            <a:off x="557646" y="3620436"/>
            <a:ext cx="2590800" cy="1332564"/>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Budding</a:t>
            </a:r>
          </a:p>
          <a:p>
            <a:pPr algn="ctr"/>
            <a:r>
              <a:rPr lang="en-US" sz="2000" dirty="0">
                <a:solidFill>
                  <a:schemeClr val="tx1"/>
                </a:solidFill>
              </a:rPr>
              <a:t>Fragmentation</a:t>
            </a:r>
          </a:p>
          <a:p>
            <a:pPr algn="ctr"/>
            <a:r>
              <a:rPr lang="en-US" sz="2000" dirty="0" err="1">
                <a:solidFill>
                  <a:schemeClr val="tx1"/>
                </a:solidFill>
              </a:rPr>
              <a:t>Polyembryony</a:t>
            </a:r>
            <a:endParaRPr lang="en-US" sz="2000" dirty="0">
              <a:solidFill>
                <a:schemeClr val="tx1"/>
              </a:solidFill>
            </a:endParaRPr>
          </a:p>
          <a:p>
            <a:pPr algn="ctr"/>
            <a:r>
              <a:rPr lang="en-US" sz="2000" dirty="0">
                <a:solidFill>
                  <a:schemeClr val="tx1"/>
                </a:solidFill>
              </a:rPr>
              <a:t>Parthenogenesis</a:t>
            </a:r>
          </a:p>
        </p:txBody>
      </p:sp>
      <p:sp>
        <p:nvSpPr>
          <p:cNvPr id="11" name="Rounded Rectangle 10"/>
          <p:cNvSpPr/>
          <p:nvPr/>
        </p:nvSpPr>
        <p:spPr>
          <a:xfrm>
            <a:off x="4995553"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External fertilization</a:t>
            </a:r>
          </a:p>
        </p:txBody>
      </p:sp>
      <p:sp>
        <p:nvSpPr>
          <p:cNvPr id="12" name="Rounded Rectangle 11"/>
          <p:cNvSpPr/>
          <p:nvPr/>
        </p:nvSpPr>
        <p:spPr>
          <a:xfrm>
            <a:off x="7662552"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fertilization</a:t>
            </a:r>
          </a:p>
        </p:txBody>
      </p:sp>
      <p:sp>
        <p:nvSpPr>
          <p:cNvPr id="13" name="Rounded Rectangle 12"/>
          <p:cNvSpPr/>
          <p:nvPr/>
        </p:nvSpPr>
        <p:spPr>
          <a:xfrm>
            <a:off x="4042062" y="5124450"/>
            <a:ext cx="1694214" cy="6667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Synchronized gamete release</a:t>
            </a:r>
          </a:p>
        </p:txBody>
      </p:sp>
      <p:sp>
        <p:nvSpPr>
          <p:cNvPr id="17" name="Rounded Rectangle 16"/>
          <p:cNvSpPr/>
          <p:nvPr/>
        </p:nvSpPr>
        <p:spPr>
          <a:xfrm>
            <a:off x="6149676" y="4762500"/>
            <a:ext cx="2079924" cy="12573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Competition</a:t>
            </a:r>
          </a:p>
          <a:p>
            <a:pPr algn="ctr"/>
            <a:r>
              <a:rPr lang="en-US" sz="1600" dirty="0">
                <a:solidFill>
                  <a:schemeClr val="tx1"/>
                </a:solidFill>
              </a:rPr>
              <a:t>Courtship</a:t>
            </a:r>
          </a:p>
          <a:p>
            <a:pPr algn="ctr"/>
            <a:r>
              <a:rPr lang="en-US" sz="1600" dirty="0">
                <a:solidFill>
                  <a:schemeClr val="tx1"/>
                </a:solidFill>
              </a:rPr>
              <a:t>Parental investment</a:t>
            </a:r>
          </a:p>
        </p:txBody>
      </p:sp>
      <p:cxnSp>
        <p:nvCxnSpPr>
          <p:cNvPr id="21" name="Straight Connector 20"/>
          <p:cNvCxnSpPr>
            <a:stCxn id="4" idx="2"/>
            <a:endCxn id="6" idx="0"/>
          </p:cNvCxnSpPr>
          <p:nvPr/>
        </p:nvCxnSpPr>
        <p:spPr>
          <a:xfrm>
            <a:off x="4668487" y="1219200"/>
            <a:ext cx="0"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a:endCxn id="5" idx="0"/>
          </p:cNvCxnSpPr>
          <p:nvPr/>
        </p:nvCxnSpPr>
        <p:spPr>
          <a:xfrm flipH="1">
            <a:off x="1853046" y="1219200"/>
            <a:ext cx="2815441"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 idx="2"/>
            <a:endCxn id="7" idx="0"/>
          </p:cNvCxnSpPr>
          <p:nvPr/>
        </p:nvCxnSpPr>
        <p:spPr>
          <a:xfrm>
            <a:off x="4668487" y="1219200"/>
            <a:ext cx="2608613"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2"/>
            <a:endCxn id="8" idx="0"/>
          </p:cNvCxnSpPr>
          <p:nvPr/>
        </p:nvCxnSpPr>
        <p:spPr>
          <a:xfrm>
            <a:off x="1853046" y="2915392"/>
            <a:ext cx="0" cy="705044"/>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5" idx="3"/>
          </p:cNvCxnSpPr>
          <p:nvPr/>
        </p:nvCxnSpPr>
        <p:spPr>
          <a:xfrm flipH="1">
            <a:off x="2805546" y="2458192"/>
            <a:ext cx="910441"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1"/>
            <a:endCxn id="6" idx="3"/>
          </p:cNvCxnSpPr>
          <p:nvPr/>
        </p:nvCxnSpPr>
        <p:spPr>
          <a:xfrm flipH="1">
            <a:off x="5620987" y="2458192"/>
            <a:ext cx="703613"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2"/>
            <a:endCxn id="11" idx="0"/>
          </p:cNvCxnSpPr>
          <p:nvPr/>
        </p:nvCxnSpPr>
        <p:spPr>
          <a:xfrm flipH="1">
            <a:off x="5736277" y="2915392"/>
            <a:ext cx="1540823"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2"/>
            <a:endCxn id="12" idx="0"/>
          </p:cNvCxnSpPr>
          <p:nvPr/>
        </p:nvCxnSpPr>
        <p:spPr>
          <a:xfrm>
            <a:off x="7277100" y="2915392"/>
            <a:ext cx="1126176"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1" idx="2"/>
            <a:endCxn id="13" idx="0"/>
          </p:cNvCxnSpPr>
          <p:nvPr/>
        </p:nvCxnSpPr>
        <p:spPr>
          <a:xfrm flipH="1">
            <a:off x="4889169" y="4343400"/>
            <a:ext cx="847108" cy="78105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2" idx="2"/>
            <a:endCxn id="17" idx="0"/>
          </p:cNvCxnSpPr>
          <p:nvPr/>
        </p:nvCxnSpPr>
        <p:spPr>
          <a:xfrm flipH="1">
            <a:off x="7189638" y="4343400"/>
            <a:ext cx="1213638" cy="4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a:off x="5736277" y="4343400"/>
            <a:ext cx="1315631" cy="41910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141518" y="3138302"/>
            <a:ext cx="5535882" cy="1800596"/>
          </a:xfrm>
          <a:prstGeom prst="ellipse">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64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normAutofit fontScale="90000"/>
          </a:bodyPr>
          <a:lstStyle/>
          <a:p>
            <a:pPr eaLnBrk="1" hangingPunct="1"/>
            <a:r>
              <a:rPr lang="en-US"/>
              <a:t>Internal or external fertilization?</a:t>
            </a:r>
          </a:p>
        </p:txBody>
      </p:sp>
      <p:sp>
        <p:nvSpPr>
          <p:cNvPr id="12291" name="Rectangle 5"/>
          <p:cNvSpPr>
            <a:spLocks noGrp="1" noChangeArrowheads="1"/>
          </p:cNvSpPr>
          <p:nvPr>
            <p:ph idx="1"/>
          </p:nvPr>
        </p:nvSpPr>
        <p:spPr/>
        <p:txBody>
          <a:bodyPr>
            <a:normAutofit/>
          </a:bodyPr>
          <a:lstStyle/>
          <a:p>
            <a:pPr eaLnBrk="1" hangingPunct="1"/>
            <a:r>
              <a:rPr lang="en-US" altLang="en-US" sz="2800" dirty="0">
                <a:solidFill>
                  <a:srgbClr val="0033CC"/>
                </a:solidFill>
              </a:rPr>
              <a:t>External</a:t>
            </a:r>
            <a:r>
              <a:rPr lang="en-US" altLang="en-US" sz="2800" dirty="0"/>
              <a:t> fertilization</a:t>
            </a:r>
          </a:p>
          <a:p>
            <a:pPr lvl="1" eaLnBrk="1" hangingPunct="1"/>
            <a:r>
              <a:rPr lang="en-US" altLang="en-US" sz="2400" dirty="0"/>
              <a:t>Most external fertilizers are aquatic</a:t>
            </a:r>
          </a:p>
          <a:p>
            <a:pPr lvl="1" eaLnBrk="1" hangingPunct="1"/>
            <a:r>
              <a:rPr lang="en-US" altLang="en-US" sz="2400" dirty="0"/>
              <a:t>Tend to produce large numbers of gametes</a:t>
            </a:r>
          </a:p>
          <a:p>
            <a:pPr lvl="1" eaLnBrk="1" hangingPunct="1"/>
            <a:r>
              <a:rPr lang="en-US" altLang="en-US" sz="2400" dirty="0"/>
              <a:t>Synchronous gamete release is necessary</a:t>
            </a:r>
          </a:p>
          <a:p>
            <a:pPr lvl="1" eaLnBrk="1" hangingPunct="1"/>
            <a:endParaRPr lang="en-US" altLang="en-US" sz="2400" dirty="0"/>
          </a:p>
          <a:p>
            <a:pPr eaLnBrk="1" hangingPunct="1"/>
            <a:r>
              <a:rPr lang="en-US" altLang="en-US" sz="2800" dirty="0">
                <a:solidFill>
                  <a:srgbClr val="0033CC"/>
                </a:solidFill>
              </a:rPr>
              <a:t>Internal</a:t>
            </a:r>
            <a:r>
              <a:rPr lang="en-US" altLang="en-US" sz="2800" dirty="0"/>
              <a:t> fertilization</a:t>
            </a:r>
          </a:p>
          <a:p>
            <a:pPr lvl="1" eaLnBrk="1" hangingPunct="1"/>
            <a:r>
              <a:rPr lang="en-US" altLang="en-US" sz="2400" dirty="0"/>
              <a:t>Occurs in most terrestrial animals, some aquatic ones</a:t>
            </a:r>
          </a:p>
          <a:p>
            <a:pPr lvl="1" eaLnBrk="1" hangingPunct="1"/>
            <a:r>
              <a:rPr lang="en-US" altLang="en-US" sz="2400" dirty="0"/>
              <a:t>Can involve copulation or </a:t>
            </a:r>
            <a:r>
              <a:rPr lang="en-US" altLang="en-US" sz="2400" dirty="0" err="1">
                <a:solidFill>
                  <a:srgbClr val="0033CC"/>
                </a:solidFill>
              </a:rPr>
              <a:t>spermatophore</a:t>
            </a:r>
            <a:r>
              <a:rPr lang="en-US" altLang="en-US" sz="2400" dirty="0"/>
              <a:t> transfer</a:t>
            </a:r>
          </a:p>
          <a:p>
            <a:pPr lvl="1" eaLnBrk="1" hangingPunct="1"/>
            <a:r>
              <a:rPr lang="en-US" altLang="en-US" sz="2400" dirty="0"/>
              <a:t> Leads to several forms of sexual selection among males </a:t>
            </a:r>
          </a:p>
          <a:p>
            <a:pPr lvl="2" eaLnBrk="1" hangingPunct="1"/>
            <a:r>
              <a:rPr lang="en-US" sz="2000" dirty="0">
                <a:solidFill>
                  <a:srgbClr val="0033CC"/>
                </a:solidFill>
              </a:rPr>
              <a:t>Sperm competition</a:t>
            </a:r>
            <a:r>
              <a:rPr lang="en-US" sz="2000" dirty="0"/>
              <a:t>: does the advantage go to the first or second male?</a:t>
            </a:r>
          </a:p>
        </p:txBody>
      </p:sp>
      <p:sp>
        <p:nvSpPr>
          <p:cNvPr id="4" name="TextBox 3"/>
          <p:cNvSpPr txBox="1"/>
          <p:nvPr/>
        </p:nvSpPr>
        <p:spPr>
          <a:xfrm>
            <a:off x="1752600" y="5562600"/>
            <a:ext cx="5562600" cy="1292662"/>
          </a:xfrm>
          <a:prstGeom prst="rect">
            <a:avLst/>
          </a:prstGeom>
          <a:noFill/>
        </p:spPr>
        <p:txBody>
          <a:bodyPr wrap="square" rtlCol="0">
            <a:spAutoFit/>
          </a:bodyPr>
          <a:lstStyle/>
          <a:p>
            <a:pPr algn="ctr"/>
            <a:endParaRPr lang="en-US" sz="2600" dirty="0">
              <a:solidFill>
                <a:schemeClr val="accent6"/>
              </a:solidFill>
            </a:endParaRPr>
          </a:p>
          <a:p>
            <a:pPr algn="ctr"/>
            <a:r>
              <a:rPr lang="en-US" sz="2600" dirty="0">
                <a:solidFill>
                  <a:schemeClr val="accent6"/>
                </a:solidFill>
              </a:rPr>
              <a:t>What can a male do to ensure his success in fertilizing offspring?</a:t>
            </a:r>
          </a:p>
        </p:txBody>
      </p:sp>
    </p:spTree>
    <p:custDataLst>
      <p:tags r:id="rId1"/>
    </p:custDataLst>
    <p:extLst>
      <p:ext uri="{BB962C8B-B14F-4D97-AF65-F5344CB8AC3E}">
        <p14:creationId xmlns:p14="http://schemas.microsoft.com/office/powerpoint/2010/main" val="8306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00" name="Picture 8" descr="http://www.reefresilience.org/images/F2_RCTDogSpawn2.jpg"/>
          <p:cNvPicPr>
            <a:picLocks noChangeAspect="1" noChangeArrowheads="1"/>
          </p:cNvPicPr>
          <p:nvPr/>
        </p:nvPicPr>
        <p:blipFill rotWithShape="1">
          <a:blip r:embed="rId3">
            <a:extLst>
              <a:ext uri="{28A0092B-C50C-407E-A947-70E740481C1C}">
                <a14:useLocalDpi xmlns:a14="http://schemas.microsoft.com/office/drawing/2010/main" val="0"/>
              </a:ext>
            </a:extLst>
          </a:blip>
          <a:srcRect t="6000" b="29266"/>
          <a:stretch/>
        </p:blipFill>
        <p:spPr bwMode="auto">
          <a:xfrm>
            <a:off x="5562600" y="228600"/>
            <a:ext cx="2959875" cy="28740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04800"/>
            <a:ext cx="5466443" cy="1143000"/>
          </a:xfrm>
        </p:spPr>
        <p:txBody>
          <a:bodyPr>
            <a:normAutofit fontScale="90000"/>
          </a:bodyPr>
          <a:lstStyle/>
          <a:p>
            <a:r>
              <a:rPr lang="en-US" dirty="0"/>
              <a:t>External Fertilization</a:t>
            </a:r>
            <a:endParaRPr lang="en-US" sz="2700" dirty="0"/>
          </a:p>
        </p:txBody>
      </p:sp>
      <p:pic>
        <p:nvPicPr>
          <p:cNvPr id="5" name="Picture 12" descr="46_05ExternalFertiliz-L"/>
          <p:cNvPicPr>
            <a:picLocks noChangeAspect="1" noChangeArrowheads="1"/>
          </p:cNvPicPr>
          <p:nvPr/>
        </p:nvPicPr>
        <p:blipFill rotWithShape="1">
          <a:blip r:embed="rId4" cstate="print"/>
          <a:srcRect t="16165" r="11155" b="9438"/>
          <a:stretch/>
        </p:blipFill>
        <p:spPr bwMode="auto">
          <a:xfrm>
            <a:off x="1371600" y="849134"/>
            <a:ext cx="3427867" cy="2128635"/>
          </a:xfrm>
          <a:prstGeom prst="rect">
            <a:avLst/>
          </a:prstGeom>
          <a:noFill/>
          <a:ln w="9525">
            <a:noFill/>
            <a:miter lim="800000"/>
            <a:headEnd/>
            <a:tailEnd/>
          </a:ln>
        </p:spPr>
      </p:pic>
      <p:pic>
        <p:nvPicPr>
          <p:cNvPr id="8196" name="Picture 4" descr="http://friendsseminarystephan.pbworks.com/f/fish+spawnin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87" y="3200400"/>
            <a:ext cx="3127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2.bp.blogspot.com/_aeL1M0w-S2I/S8yhM45orvI/AAAAAAAAAyY/KyYoGjiPDRQ/s320/Picture+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308714"/>
            <a:ext cx="3208380" cy="24062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2162" y="5775960"/>
            <a:ext cx="7083285" cy="954107"/>
          </a:xfrm>
          <a:prstGeom prst="rect">
            <a:avLst/>
          </a:prstGeom>
          <a:noFill/>
        </p:spPr>
        <p:txBody>
          <a:bodyPr wrap="square" rtlCol="0">
            <a:spAutoFit/>
          </a:bodyPr>
          <a:lstStyle/>
          <a:p>
            <a:r>
              <a:rPr lang="en-US" sz="2800" dirty="0"/>
              <a:t>Timing of gamete release, courtship, competition, parental investment</a:t>
            </a:r>
          </a:p>
        </p:txBody>
      </p:sp>
    </p:spTree>
    <p:extLst>
      <p:ext uri="{BB962C8B-B14F-4D97-AF65-F5344CB8AC3E}">
        <p14:creationId xmlns:p14="http://schemas.microsoft.com/office/powerpoint/2010/main" val="3770736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4" name="Picture 6" descr="C:\Users\Shana\Documents\Instructor Resources\Freeman Resources\Instructor Resources\Chapter_48\B_Jpeg_Images\48_Labeled_Images\48_08a_insect_genitali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1752600"/>
            <a:ext cx="3722914" cy="43089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464" y="-304800"/>
            <a:ext cx="9123535" cy="1143000"/>
          </a:xfrm>
        </p:spPr>
        <p:txBody>
          <a:bodyPr>
            <a:normAutofit/>
          </a:bodyPr>
          <a:lstStyle/>
          <a:p>
            <a:r>
              <a:rPr lang="en-US" dirty="0"/>
              <a:t>Internal fertilization</a:t>
            </a:r>
          </a:p>
        </p:txBody>
      </p:sp>
      <p:pic>
        <p:nvPicPr>
          <p:cNvPr id="12290" name="Picture 2" descr="http://plethodon.science.oregonstate.edu/images/spermatopho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601" y="3204001"/>
            <a:ext cx="395020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oecilimon thessalicus female with spermatophore"/>
          <p:cNvPicPr>
            <a:picLocks noChangeAspect="1" noChangeArrowheads="1"/>
          </p:cNvPicPr>
          <p:nvPr/>
        </p:nvPicPr>
        <p:blipFill rotWithShape="1">
          <a:blip r:embed="rId5">
            <a:extLst>
              <a:ext uri="{28A0092B-C50C-407E-A947-70E740481C1C}">
                <a14:useLocalDpi xmlns:a14="http://schemas.microsoft.com/office/drawing/2010/main" val="0"/>
              </a:ext>
            </a:extLst>
          </a:blip>
          <a:srcRect r="13604"/>
          <a:stretch/>
        </p:blipFill>
        <p:spPr bwMode="auto">
          <a:xfrm>
            <a:off x="771579" y="847201"/>
            <a:ext cx="2830286" cy="2185665"/>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Users\Shana\Documents\Instructor Resources\Campbell Resources\Chapter_46\B_Jpeg_Images\_46_Labeled_Images\46_01SeaSlugsMating-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762001"/>
            <a:ext cx="3170419" cy="244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600" y="6061538"/>
            <a:ext cx="8915400" cy="707886"/>
          </a:xfrm>
          <a:prstGeom prst="rect">
            <a:avLst/>
          </a:prstGeom>
          <a:noFill/>
        </p:spPr>
        <p:txBody>
          <a:bodyPr wrap="square" rtlCol="0">
            <a:spAutoFit/>
          </a:bodyPr>
          <a:lstStyle/>
          <a:p>
            <a:r>
              <a:rPr lang="en-US" sz="2000" dirty="0"/>
              <a:t>How has natural selection affected male behavior and anatomy to increase his chances of passing his alleles on to progeny (to “ensure” paternity)? </a:t>
            </a:r>
          </a:p>
        </p:txBody>
      </p:sp>
    </p:spTree>
    <p:extLst>
      <p:ext uri="{BB962C8B-B14F-4D97-AF65-F5344CB8AC3E}">
        <p14:creationId xmlns:p14="http://schemas.microsoft.com/office/powerpoint/2010/main" val="2884044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487387" y="152400"/>
            <a:ext cx="2362200" cy="10668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Animal Reproduction</a:t>
            </a:r>
          </a:p>
        </p:txBody>
      </p:sp>
      <p:sp>
        <p:nvSpPr>
          <p:cNvPr id="5" name="Rounded Rectangle 4"/>
          <p:cNvSpPr/>
          <p:nvPr/>
        </p:nvSpPr>
        <p:spPr>
          <a:xfrm>
            <a:off x="900546"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Asexual</a:t>
            </a:r>
          </a:p>
        </p:txBody>
      </p:sp>
      <p:sp>
        <p:nvSpPr>
          <p:cNvPr id="6" name="Rounded Rectangle 5"/>
          <p:cNvSpPr/>
          <p:nvPr/>
        </p:nvSpPr>
        <p:spPr>
          <a:xfrm>
            <a:off x="3715987"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a:t>
            </a:r>
          </a:p>
        </p:txBody>
      </p:sp>
      <p:sp>
        <p:nvSpPr>
          <p:cNvPr id="7" name="Rounded Rectangle 6"/>
          <p:cNvSpPr/>
          <p:nvPr/>
        </p:nvSpPr>
        <p:spPr>
          <a:xfrm>
            <a:off x="6324600"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Sexual</a:t>
            </a:r>
          </a:p>
        </p:txBody>
      </p:sp>
      <p:sp>
        <p:nvSpPr>
          <p:cNvPr id="8" name="Rounded Rectangle 7"/>
          <p:cNvSpPr/>
          <p:nvPr/>
        </p:nvSpPr>
        <p:spPr>
          <a:xfrm>
            <a:off x="557646" y="3620436"/>
            <a:ext cx="2590800" cy="1332564"/>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Budding</a:t>
            </a:r>
          </a:p>
          <a:p>
            <a:pPr algn="ctr"/>
            <a:r>
              <a:rPr lang="en-US" sz="2000" dirty="0">
                <a:solidFill>
                  <a:schemeClr val="tx1"/>
                </a:solidFill>
              </a:rPr>
              <a:t>Fragmentation</a:t>
            </a:r>
          </a:p>
          <a:p>
            <a:pPr algn="ctr"/>
            <a:r>
              <a:rPr lang="en-US" sz="2000" dirty="0" err="1">
                <a:solidFill>
                  <a:schemeClr val="tx1"/>
                </a:solidFill>
              </a:rPr>
              <a:t>Polyembryony</a:t>
            </a:r>
            <a:endParaRPr lang="en-US" sz="2000" dirty="0">
              <a:solidFill>
                <a:schemeClr val="tx1"/>
              </a:solidFill>
            </a:endParaRPr>
          </a:p>
          <a:p>
            <a:pPr algn="ctr"/>
            <a:r>
              <a:rPr lang="en-US" sz="2000" dirty="0">
                <a:solidFill>
                  <a:schemeClr val="tx1"/>
                </a:solidFill>
              </a:rPr>
              <a:t>Parthenogenesis</a:t>
            </a:r>
          </a:p>
        </p:txBody>
      </p:sp>
      <p:sp>
        <p:nvSpPr>
          <p:cNvPr id="11" name="Rounded Rectangle 10"/>
          <p:cNvSpPr/>
          <p:nvPr/>
        </p:nvSpPr>
        <p:spPr>
          <a:xfrm>
            <a:off x="4995553"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External fertilization</a:t>
            </a:r>
          </a:p>
        </p:txBody>
      </p:sp>
      <p:sp>
        <p:nvSpPr>
          <p:cNvPr id="12" name="Rounded Rectangle 11"/>
          <p:cNvSpPr/>
          <p:nvPr/>
        </p:nvSpPr>
        <p:spPr>
          <a:xfrm>
            <a:off x="7662552"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fertilization</a:t>
            </a:r>
          </a:p>
        </p:txBody>
      </p:sp>
      <p:sp>
        <p:nvSpPr>
          <p:cNvPr id="13" name="Rounded Rectangle 12"/>
          <p:cNvSpPr/>
          <p:nvPr/>
        </p:nvSpPr>
        <p:spPr>
          <a:xfrm>
            <a:off x="4042062" y="5124450"/>
            <a:ext cx="1694214" cy="6667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Synchronized gamete release</a:t>
            </a:r>
          </a:p>
        </p:txBody>
      </p:sp>
      <p:sp>
        <p:nvSpPr>
          <p:cNvPr id="17" name="Rounded Rectangle 16"/>
          <p:cNvSpPr/>
          <p:nvPr/>
        </p:nvSpPr>
        <p:spPr>
          <a:xfrm>
            <a:off x="6149676" y="4762500"/>
            <a:ext cx="2079924" cy="12573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Competition</a:t>
            </a:r>
          </a:p>
          <a:p>
            <a:pPr algn="ctr"/>
            <a:r>
              <a:rPr lang="en-US" sz="1600" dirty="0">
                <a:solidFill>
                  <a:schemeClr val="tx1"/>
                </a:solidFill>
              </a:rPr>
              <a:t>Courtship</a:t>
            </a:r>
          </a:p>
          <a:p>
            <a:pPr algn="ctr"/>
            <a:r>
              <a:rPr lang="en-US" sz="1600" dirty="0">
                <a:solidFill>
                  <a:schemeClr val="tx1"/>
                </a:solidFill>
              </a:rPr>
              <a:t>Parental investment</a:t>
            </a:r>
          </a:p>
        </p:txBody>
      </p:sp>
      <p:cxnSp>
        <p:nvCxnSpPr>
          <p:cNvPr id="21" name="Straight Connector 20"/>
          <p:cNvCxnSpPr>
            <a:stCxn id="4" idx="2"/>
            <a:endCxn id="6" idx="0"/>
          </p:cNvCxnSpPr>
          <p:nvPr/>
        </p:nvCxnSpPr>
        <p:spPr>
          <a:xfrm>
            <a:off x="4668487" y="1219200"/>
            <a:ext cx="0"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a:endCxn id="5" idx="0"/>
          </p:cNvCxnSpPr>
          <p:nvPr/>
        </p:nvCxnSpPr>
        <p:spPr>
          <a:xfrm flipH="1">
            <a:off x="1853046" y="1219200"/>
            <a:ext cx="2815441"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 idx="2"/>
            <a:endCxn id="7" idx="0"/>
          </p:cNvCxnSpPr>
          <p:nvPr/>
        </p:nvCxnSpPr>
        <p:spPr>
          <a:xfrm>
            <a:off x="4668487" y="1219200"/>
            <a:ext cx="2608613"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2"/>
            <a:endCxn id="8" idx="0"/>
          </p:cNvCxnSpPr>
          <p:nvPr/>
        </p:nvCxnSpPr>
        <p:spPr>
          <a:xfrm>
            <a:off x="1853046" y="2915392"/>
            <a:ext cx="0" cy="705044"/>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5" idx="3"/>
          </p:cNvCxnSpPr>
          <p:nvPr/>
        </p:nvCxnSpPr>
        <p:spPr>
          <a:xfrm flipH="1">
            <a:off x="2805546" y="2458192"/>
            <a:ext cx="910441"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1"/>
            <a:endCxn id="6" idx="3"/>
          </p:cNvCxnSpPr>
          <p:nvPr/>
        </p:nvCxnSpPr>
        <p:spPr>
          <a:xfrm flipH="1">
            <a:off x="5620987" y="2458192"/>
            <a:ext cx="703613"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2"/>
            <a:endCxn id="11" idx="0"/>
          </p:cNvCxnSpPr>
          <p:nvPr/>
        </p:nvCxnSpPr>
        <p:spPr>
          <a:xfrm flipH="1">
            <a:off x="5736277" y="2915392"/>
            <a:ext cx="1540823"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2"/>
            <a:endCxn id="12" idx="0"/>
          </p:cNvCxnSpPr>
          <p:nvPr/>
        </p:nvCxnSpPr>
        <p:spPr>
          <a:xfrm>
            <a:off x="7277100" y="2915392"/>
            <a:ext cx="1126176"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1" idx="2"/>
            <a:endCxn id="13" idx="0"/>
          </p:cNvCxnSpPr>
          <p:nvPr/>
        </p:nvCxnSpPr>
        <p:spPr>
          <a:xfrm flipH="1">
            <a:off x="4889169" y="4343400"/>
            <a:ext cx="847108" cy="78105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2" idx="2"/>
            <a:endCxn id="17" idx="0"/>
          </p:cNvCxnSpPr>
          <p:nvPr/>
        </p:nvCxnSpPr>
        <p:spPr>
          <a:xfrm flipH="1">
            <a:off x="7189638" y="4343400"/>
            <a:ext cx="1213638" cy="4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a:off x="5736277" y="4343400"/>
            <a:ext cx="1315631" cy="41910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53200" y="5980093"/>
            <a:ext cx="2595582" cy="954107"/>
          </a:xfrm>
          <a:prstGeom prst="rect">
            <a:avLst/>
          </a:prstGeom>
          <a:noFill/>
        </p:spPr>
        <p:txBody>
          <a:bodyPr wrap="none" rtlCol="0">
            <a:spAutoFit/>
          </a:bodyPr>
          <a:lstStyle/>
          <a:p>
            <a:pPr marL="285750" indent="-285750">
              <a:buFont typeface="Arial" pitchFamily="34" charset="0"/>
              <a:buChar char="•"/>
            </a:pPr>
            <a:r>
              <a:rPr lang="en-US" sz="1400" dirty="0"/>
              <a:t>sexual dimorphism</a:t>
            </a:r>
          </a:p>
          <a:p>
            <a:pPr marL="285750" indent="-285750">
              <a:buFont typeface="Arial" pitchFamily="34" charset="0"/>
              <a:buChar char="•"/>
            </a:pPr>
            <a:r>
              <a:rPr lang="en-US" sz="1400" dirty="0"/>
              <a:t>direct male-male aggression</a:t>
            </a:r>
          </a:p>
          <a:p>
            <a:pPr marL="285750" indent="-285750">
              <a:buFont typeface="Arial" pitchFamily="34" charset="0"/>
              <a:buChar char="•"/>
            </a:pPr>
            <a:r>
              <a:rPr lang="en-US" sz="1400" dirty="0"/>
              <a:t>sperm competition</a:t>
            </a:r>
          </a:p>
          <a:p>
            <a:pPr marL="285750" indent="-285750">
              <a:buFont typeface="Arial" pitchFamily="34" charset="0"/>
              <a:buChar char="•"/>
            </a:pPr>
            <a:r>
              <a:rPr lang="en-US" sz="1400" dirty="0"/>
              <a:t>cryptic female choice</a:t>
            </a:r>
          </a:p>
        </p:txBody>
      </p:sp>
      <p:sp>
        <p:nvSpPr>
          <p:cNvPr id="26" name="Oval 25"/>
          <p:cNvSpPr/>
          <p:nvPr/>
        </p:nvSpPr>
        <p:spPr>
          <a:xfrm>
            <a:off x="5736276" y="4439052"/>
            <a:ext cx="3788724" cy="2723748"/>
          </a:xfrm>
          <a:prstGeom prst="ellipse">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4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Competition for mates</a:t>
            </a:r>
            <a:endParaRPr lang="en-US" dirty="0"/>
          </a:p>
        </p:txBody>
      </p:sp>
      <p:sp>
        <p:nvSpPr>
          <p:cNvPr id="3" name="Content Placeholder 2"/>
          <p:cNvSpPr>
            <a:spLocks noGrp="1"/>
          </p:cNvSpPr>
          <p:nvPr>
            <p:ph idx="1"/>
          </p:nvPr>
        </p:nvSpPr>
        <p:spPr>
          <a:xfrm>
            <a:off x="457200" y="1828800"/>
            <a:ext cx="8229600" cy="4297363"/>
          </a:xfrm>
        </p:spPr>
        <p:txBody>
          <a:bodyPr/>
          <a:lstStyle/>
          <a:p>
            <a:pPr marL="457200" indent="-457200"/>
            <a:r>
              <a:rPr lang="en-US" dirty="0" smtClean="0"/>
              <a:t>In sexual reproduction, there </a:t>
            </a:r>
            <a:r>
              <a:rPr lang="en-US" smtClean="0"/>
              <a:t>is always competition </a:t>
            </a:r>
            <a:r>
              <a:rPr lang="en-US" dirty="0" smtClean="0"/>
              <a:t>for mates (or access to gametes)</a:t>
            </a:r>
          </a:p>
          <a:p>
            <a:pPr marL="457200" indent="-457200"/>
            <a:r>
              <a:rPr lang="en-US" dirty="0" smtClean="0"/>
              <a:t>The only variation is whether competition occurs </a:t>
            </a:r>
            <a:r>
              <a:rPr lang="en-US" i="1" dirty="0" smtClean="0"/>
              <a:t>before</a:t>
            </a:r>
            <a:r>
              <a:rPr lang="en-US" dirty="0" smtClean="0"/>
              <a:t> mating</a:t>
            </a:r>
            <a:r>
              <a:rPr lang="en-US" i="1" dirty="0" smtClean="0"/>
              <a:t> </a:t>
            </a:r>
            <a:r>
              <a:rPr lang="en-US" dirty="0" smtClean="0"/>
              <a:t>or </a:t>
            </a:r>
            <a:r>
              <a:rPr lang="en-US" i="1" dirty="0" smtClean="0"/>
              <a:t>after</a:t>
            </a:r>
            <a:r>
              <a:rPr lang="en-US" dirty="0" smtClean="0"/>
              <a:t> mating</a:t>
            </a:r>
          </a:p>
          <a:p>
            <a:pPr marL="457200" indent="-457200"/>
            <a:r>
              <a:rPr lang="en-US" dirty="0" smtClean="0"/>
              <a:t>The only exception is absolute “true” monogamy, where every individual is guaranteed a mate</a:t>
            </a:r>
          </a:p>
          <a:p>
            <a:pPr marL="457200" indent="-457200"/>
            <a:endParaRPr lang="en-US" dirty="0"/>
          </a:p>
        </p:txBody>
      </p:sp>
    </p:spTree>
    <p:extLst>
      <p:ext uri="{BB962C8B-B14F-4D97-AF65-F5344CB8AC3E}">
        <p14:creationId xmlns:p14="http://schemas.microsoft.com/office/powerpoint/2010/main" val="323372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rmAutofit/>
          </a:bodyPr>
          <a:lstStyle/>
          <a:p>
            <a:r>
              <a:rPr lang="en-US" sz="3200" dirty="0"/>
              <a:t>Direct male competition: courtship, direct male-male aggression, and female choice</a:t>
            </a:r>
          </a:p>
        </p:txBody>
      </p:sp>
      <p:pic>
        <p:nvPicPr>
          <p:cNvPr id="10242" name="Picture 2" descr="C:\Users\Shana\Documents\Instructor Resources\Freeman Resources\Instructor Resources\Chapter_25\B_Jpeg_Images\25_Labeled_Images\25_00_bird_of_paradise-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61" y="1341581"/>
            <a:ext cx="3185160" cy="213980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Shana\Documents\Instructor Resources\Freeman Resources\Instructor Resources\Chapter_25\B_Jpeg_Images\25_Labeled_Images\25_16a_sexual_selection-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255693"/>
            <a:ext cx="2894601" cy="32734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81400" y="1066800"/>
            <a:ext cx="2714145" cy="1938992"/>
          </a:xfrm>
          <a:prstGeom prst="rect">
            <a:avLst/>
          </a:prstGeom>
          <a:noFill/>
        </p:spPr>
        <p:txBody>
          <a:bodyPr wrap="square" rtlCol="0">
            <a:spAutoFit/>
          </a:bodyPr>
          <a:lstStyle/>
          <a:p>
            <a:r>
              <a:rPr lang="en-US" sz="2000" dirty="0"/>
              <a:t>“good genes” hypothesis:</a:t>
            </a:r>
          </a:p>
          <a:p>
            <a:r>
              <a:rPr lang="en-US" sz="2000" dirty="0"/>
              <a:t>Sexually-selected male traits are “honest indicators” of genetic quality</a:t>
            </a:r>
          </a:p>
        </p:txBody>
      </p:sp>
      <p:sp>
        <p:nvSpPr>
          <p:cNvPr id="3" name="Rectangle 2"/>
          <p:cNvSpPr/>
          <p:nvPr/>
        </p:nvSpPr>
        <p:spPr>
          <a:xfrm>
            <a:off x="198746" y="5410200"/>
            <a:ext cx="5257800" cy="1323439"/>
          </a:xfrm>
          <a:prstGeom prst="rect">
            <a:avLst/>
          </a:prstGeom>
        </p:spPr>
        <p:txBody>
          <a:bodyPr wrap="square">
            <a:spAutoFit/>
          </a:bodyPr>
          <a:lstStyle/>
          <a:p>
            <a:r>
              <a:rPr lang="en-US" sz="2000" dirty="0"/>
              <a:t>Why does competition occur? Why is it typical for males to compete for females rather than the other way around?  What are the exceptions to the rule? </a:t>
            </a:r>
          </a:p>
        </p:txBody>
      </p:sp>
      <p:pic>
        <p:nvPicPr>
          <p:cNvPr id="1026" name="Picture 2" descr="http://forcechangecom.c.presscdn.com/wp-content/uploads/2013/03/Gunnison_Sage_Grouse_3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311" y="3098965"/>
            <a:ext cx="3447089" cy="230184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male stag competi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male stag competi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media-1.web.britannica.com/eb-media/94/7994-004-E962D62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528" y="4529190"/>
            <a:ext cx="3800472"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879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896"/>
            <a:ext cx="9144000" cy="990600"/>
          </a:xfrm>
        </p:spPr>
        <p:txBody>
          <a:bodyPr>
            <a:noAutofit/>
          </a:bodyPr>
          <a:lstStyle/>
          <a:p>
            <a:r>
              <a:rPr lang="en-US" sz="2800" dirty="0"/>
              <a:t>Indirect male competition: sperm competition,  mate guarding, copulatory plugs, penis morphology, forced ejection, ejaculate volume</a:t>
            </a:r>
          </a:p>
        </p:txBody>
      </p:sp>
      <p:pic>
        <p:nvPicPr>
          <p:cNvPr id="13316" name="Picture 4" descr="C:\Users\Shana\Documents\Instructor Resources\Freeman Resources\Instructor Resources\Chapter_48\B_Jpeg_Images\48_Labeled_Images\48_05b_sperm_compet_setup-L.jpg"/>
          <p:cNvPicPr>
            <a:picLocks noChangeAspect="1" noChangeArrowheads="1"/>
          </p:cNvPicPr>
          <p:nvPr/>
        </p:nvPicPr>
        <p:blipFill rotWithShape="1">
          <a:blip r:embed="rId3">
            <a:extLst>
              <a:ext uri="{28A0092B-C50C-407E-A947-70E740481C1C}">
                <a14:useLocalDpi xmlns:a14="http://schemas.microsoft.com/office/drawing/2010/main" val="0"/>
              </a:ext>
            </a:extLst>
          </a:blip>
          <a:srcRect t="54987" b="23449"/>
          <a:stretch/>
        </p:blipFill>
        <p:spPr bwMode="auto">
          <a:xfrm>
            <a:off x="162000" y="3483296"/>
            <a:ext cx="4333800" cy="1144282"/>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Shana\Documents\Instructor Resources\Freeman Resources\Instructor Resources\Chapter_48\B_Jpeg_Images\48_Labeled_Images\48_05c_sperm_comp_results-L.jpg"/>
          <p:cNvPicPr>
            <a:picLocks noChangeAspect="1" noChangeArrowheads="1"/>
          </p:cNvPicPr>
          <p:nvPr/>
        </p:nvPicPr>
        <p:blipFill rotWithShape="1">
          <a:blip r:embed="rId4">
            <a:extLst>
              <a:ext uri="{28A0092B-C50C-407E-A947-70E740481C1C}">
                <a14:useLocalDpi xmlns:a14="http://schemas.microsoft.com/office/drawing/2010/main" val="0"/>
              </a:ext>
            </a:extLst>
          </a:blip>
          <a:srcRect t="16819" b="20542"/>
          <a:stretch/>
        </p:blipFill>
        <p:spPr bwMode="auto">
          <a:xfrm>
            <a:off x="88904" y="1222502"/>
            <a:ext cx="4411108" cy="2161822"/>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http://www.scienceagogo.com/news/img/fruit_fly_sper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5611" y="4268893"/>
            <a:ext cx="1672389" cy="2589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78413" y="5903893"/>
            <a:ext cx="1652838" cy="954107"/>
          </a:xfrm>
          <a:prstGeom prst="rect">
            <a:avLst/>
          </a:prstGeom>
          <a:noFill/>
        </p:spPr>
        <p:txBody>
          <a:bodyPr wrap="square" rtlCol="0">
            <a:spAutoFit/>
          </a:bodyPr>
          <a:lstStyle/>
          <a:p>
            <a:r>
              <a:rPr lang="en-US" sz="2800" i="1" dirty="0"/>
              <a:t>D. </a:t>
            </a:r>
            <a:r>
              <a:rPr lang="en-US" sz="2800" i="1" dirty="0" err="1"/>
              <a:t>bifurca</a:t>
            </a:r>
            <a:r>
              <a:rPr lang="en-US" sz="2800" i="1" dirty="0"/>
              <a:t>  </a:t>
            </a:r>
            <a:r>
              <a:rPr lang="en-US" sz="2800" dirty="0"/>
              <a:t>sperm</a:t>
            </a:r>
          </a:p>
        </p:txBody>
      </p:sp>
      <p:sp>
        <p:nvSpPr>
          <p:cNvPr id="10" name="TextBox 9"/>
          <p:cNvSpPr txBox="1"/>
          <p:nvPr/>
        </p:nvSpPr>
        <p:spPr>
          <a:xfrm>
            <a:off x="-1" y="5135940"/>
            <a:ext cx="5185611" cy="1569660"/>
          </a:xfrm>
          <a:prstGeom prst="rect">
            <a:avLst/>
          </a:prstGeom>
          <a:noFill/>
        </p:spPr>
        <p:txBody>
          <a:bodyPr wrap="square" rtlCol="0">
            <a:spAutoFit/>
          </a:bodyPr>
          <a:lstStyle/>
          <a:p>
            <a:pPr marL="457200" indent="-457200">
              <a:buFont typeface="Arial" pitchFamily="34" charset="0"/>
              <a:buChar char="•"/>
            </a:pPr>
            <a:r>
              <a:rPr lang="en-US" sz="2800" dirty="0"/>
              <a:t>First male advantage</a:t>
            </a:r>
          </a:p>
          <a:p>
            <a:pPr marL="457200" indent="-457200">
              <a:buFont typeface="Arial" pitchFamily="34" charset="0"/>
              <a:buChar char="•"/>
            </a:pPr>
            <a:r>
              <a:rPr lang="en-US" sz="2800" dirty="0"/>
              <a:t>Second male advantage</a:t>
            </a:r>
          </a:p>
          <a:p>
            <a:r>
              <a:rPr lang="en-US" sz="2000" dirty="0"/>
              <a:t>The above do not take into account the role of </a:t>
            </a:r>
            <a:r>
              <a:rPr lang="en-US" sz="2000" i="1" dirty="0"/>
              <a:t>cryptic female choice </a:t>
            </a:r>
            <a:r>
              <a:rPr lang="en-US" sz="2000" dirty="0"/>
              <a:t>in paternity</a:t>
            </a:r>
          </a:p>
        </p:txBody>
      </p:sp>
      <p:pic>
        <p:nvPicPr>
          <p:cNvPr id="8" name="Picture 2" descr="C:\Users\Shana\Documents\Instructor Resources\Freeman Resources\Instructor Resources\Chapter_48\B_Jpeg_Images\48_Labeled_Images\48_08a_insect_genitalia-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3600" y="1222502"/>
            <a:ext cx="3023937" cy="349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89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0" y="304800"/>
            <a:ext cx="9144000" cy="1143000"/>
          </a:xfrm>
        </p:spPr>
        <p:txBody>
          <a:bodyPr>
            <a:normAutofit fontScale="90000"/>
          </a:bodyPr>
          <a:lstStyle/>
          <a:p>
            <a:r>
              <a:rPr lang="en-US" dirty="0"/>
              <a:t>Mating systems:</a:t>
            </a:r>
            <a:br>
              <a:rPr lang="en-US" dirty="0"/>
            </a:br>
            <a:r>
              <a:rPr lang="en-US" sz="3600" dirty="0"/>
              <a:t>who “monopolizes” or “accumulates” whom?</a:t>
            </a:r>
          </a:p>
        </p:txBody>
      </p:sp>
      <p:sp>
        <p:nvSpPr>
          <p:cNvPr id="8" name="Content Placeholder 7"/>
          <p:cNvSpPr>
            <a:spLocks noGrp="1"/>
          </p:cNvSpPr>
          <p:nvPr>
            <p:ph idx="1"/>
          </p:nvPr>
        </p:nvSpPr>
        <p:spPr>
          <a:xfrm>
            <a:off x="4419600" y="1943100"/>
            <a:ext cx="2190878" cy="4144963"/>
          </a:xfrm>
        </p:spPr>
        <p:txBody>
          <a:bodyPr>
            <a:normAutofit lnSpcReduction="10000"/>
          </a:bodyPr>
          <a:lstStyle/>
          <a:p>
            <a:r>
              <a:rPr lang="en-US" dirty="0"/>
              <a:t>Monogamy</a:t>
            </a:r>
          </a:p>
          <a:p>
            <a:endParaRPr lang="en-US" dirty="0"/>
          </a:p>
          <a:p>
            <a:pPr indent="0">
              <a:buNone/>
            </a:pPr>
            <a:endParaRPr lang="en-US" dirty="0"/>
          </a:p>
          <a:p>
            <a:r>
              <a:rPr lang="en-US" dirty="0"/>
              <a:t>Polygyny</a:t>
            </a:r>
          </a:p>
          <a:p>
            <a:endParaRPr lang="en-US" dirty="0"/>
          </a:p>
          <a:p>
            <a:endParaRPr lang="en-US" dirty="0"/>
          </a:p>
          <a:p>
            <a:r>
              <a:rPr lang="en-US" dirty="0"/>
              <a:t>Polyandry</a:t>
            </a:r>
          </a:p>
          <a:p>
            <a:endParaRPr lang="en-US" dirty="0"/>
          </a:p>
          <a:p>
            <a:endParaRPr lang="en-US" dirty="0"/>
          </a:p>
          <a:p>
            <a:r>
              <a:rPr lang="en-US" dirty="0"/>
              <a:t>Promiscuity</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2862261"/>
            <a:ext cx="16859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0" y="5295900"/>
            <a:ext cx="16478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0" y="1638299"/>
            <a:ext cx="1714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478" y="4095750"/>
            <a:ext cx="1742948" cy="1093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518856" y="6427113"/>
            <a:ext cx="5777544" cy="430887"/>
          </a:xfrm>
          <a:prstGeom prst="rect">
            <a:avLst/>
          </a:prstGeom>
          <a:noFill/>
        </p:spPr>
        <p:txBody>
          <a:bodyPr wrap="none" rtlCol="0">
            <a:spAutoFit/>
          </a:bodyPr>
          <a:lstStyle/>
          <a:p>
            <a:r>
              <a:rPr lang="en-US" sz="1100" dirty="0"/>
              <a:t>Adapted from Wolff and Macdonald, </a:t>
            </a:r>
            <a:r>
              <a:rPr lang="en-US" sz="1100" i="1" dirty="0"/>
              <a:t>TRENDS in Ecology and Evolution</a:t>
            </a:r>
            <a:r>
              <a:rPr lang="en-US" sz="1100" dirty="0"/>
              <a:t> 2004</a:t>
            </a:r>
          </a:p>
          <a:p>
            <a:r>
              <a:rPr lang="en-US" sz="1100" dirty="0"/>
              <a:t>http://bio.research.ucsc.edu/~barrylab/classes/animal_behavior/MATESYS.HTM#anchor594574</a:t>
            </a:r>
          </a:p>
        </p:txBody>
      </p:sp>
      <p:sp>
        <p:nvSpPr>
          <p:cNvPr id="3" name="TextBox 2"/>
          <p:cNvSpPr txBox="1"/>
          <p:nvPr/>
        </p:nvSpPr>
        <p:spPr>
          <a:xfrm>
            <a:off x="381000" y="2462213"/>
            <a:ext cx="3962400" cy="1938992"/>
          </a:xfrm>
          <a:prstGeom prst="rect">
            <a:avLst/>
          </a:prstGeom>
          <a:noFill/>
        </p:spPr>
        <p:txBody>
          <a:bodyPr wrap="square" rtlCol="0">
            <a:spAutoFit/>
          </a:bodyPr>
          <a:lstStyle/>
          <a:p>
            <a:r>
              <a:rPr lang="en-US" sz="2400" dirty="0" smtClean="0"/>
              <a:t>A particular species’ mating system is shaped by:</a:t>
            </a:r>
          </a:p>
          <a:p>
            <a:pPr marL="285750" indent="-285750">
              <a:buFont typeface="Arial" panose="020B0604020202020204" pitchFamily="34" charset="0"/>
              <a:buChar char="•"/>
            </a:pPr>
            <a:r>
              <a:rPr lang="en-US" sz="2400" dirty="0" smtClean="0"/>
              <a:t>Ecological factors</a:t>
            </a:r>
          </a:p>
          <a:p>
            <a:pPr marL="285750" indent="-285750">
              <a:buFont typeface="Arial" panose="020B0604020202020204" pitchFamily="34" charset="0"/>
              <a:buChar char="•"/>
            </a:pPr>
            <a:r>
              <a:rPr lang="en-US" sz="2400" dirty="0" smtClean="0"/>
              <a:t>Societal structure</a:t>
            </a:r>
          </a:p>
          <a:p>
            <a:pPr marL="285750" indent="-285750">
              <a:buFont typeface="Arial" panose="020B0604020202020204" pitchFamily="34" charset="0"/>
              <a:buChar char="•"/>
            </a:pPr>
            <a:r>
              <a:rPr lang="en-US" sz="2400" dirty="0" smtClean="0"/>
              <a:t>Evolutionary history</a:t>
            </a:r>
            <a:endParaRPr lang="en-US" sz="2400" dirty="0"/>
          </a:p>
        </p:txBody>
      </p:sp>
    </p:spTree>
    <p:extLst>
      <p:ext uri="{BB962C8B-B14F-4D97-AF65-F5344CB8AC3E}">
        <p14:creationId xmlns:p14="http://schemas.microsoft.com/office/powerpoint/2010/main" val="467603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Polygyny</a:t>
            </a:r>
          </a:p>
        </p:txBody>
      </p:sp>
      <p:sp>
        <p:nvSpPr>
          <p:cNvPr id="5" name="Content Placeholder 4"/>
          <p:cNvSpPr>
            <a:spLocks noGrp="1"/>
          </p:cNvSpPr>
          <p:nvPr>
            <p:ph idx="1"/>
          </p:nvPr>
        </p:nvSpPr>
        <p:spPr>
          <a:xfrm>
            <a:off x="152399" y="3810000"/>
            <a:ext cx="5122080" cy="2209800"/>
          </a:xfrm>
        </p:spPr>
        <p:txBody>
          <a:bodyPr>
            <a:noAutofit/>
          </a:bodyPr>
          <a:lstStyle/>
          <a:p>
            <a:pPr indent="0">
              <a:buNone/>
            </a:pPr>
            <a:r>
              <a:rPr lang="en-US" sz="2400" dirty="0"/>
              <a:t>Two variations:</a:t>
            </a:r>
          </a:p>
          <a:p>
            <a:pPr marL="457200" indent="-457200"/>
            <a:r>
              <a:rPr lang="en-US" sz="2400" dirty="0"/>
              <a:t>Male controls territory where females aggregate or male controls access to female group; females are not all receptive to mating at the same time</a:t>
            </a:r>
          </a:p>
          <a:p>
            <a:pPr marL="457200" indent="-457200"/>
            <a:r>
              <a:rPr lang="en-US" sz="2400" dirty="0" err="1"/>
              <a:t>Lek</a:t>
            </a:r>
            <a:r>
              <a:rPr lang="en-US" sz="2400" dirty="0"/>
              <a:t>: males congregate for display and females choose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0"/>
            <a:ext cx="16859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Shana\Documents\Instructor Resources\Campbell Resources\Chapter_51\B_Jpeg_Images\_51_Labeled_Images\51_15bMaleFemaleForms-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072"/>
          <a:stretch/>
        </p:blipFill>
        <p:spPr bwMode="auto">
          <a:xfrm>
            <a:off x="4572000" y="1131612"/>
            <a:ext cx="3510310" cy="253579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Shana\Documents\Instructor Resources\Campbell Resources\Chapter_23\B_Jpeg_Images\_23_Labeled_Images\23_15SexualDimorphism-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909" y="1082443"/>
            <a:ext cx="3807091" cy="263413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Shana\Documents\Instructor Resources\Freeman Resources\Instructor Resources\Chapter_25\B_Jpeg_Images\25_Labeled_Images\25_17_mate_competition-L.jpg"/>
          <p:cNvPicPr>
            <a:picLocks noChangeAspect="1" noChangeArrowheads="1"/>
          </p:cNvPicPr>
          <p:nvPr/>
        </p:nvPicPr>
        <p:blipFill rotWithShape="1">
          <a:blip r:embed="rId6">
            <a:extLst>
              <a:ext uri="{28A0092B-C50C-407E-A947-70E740481C1C}">
                <a14:useLocalDpi xmlns:a14="http://schemas.microsoft.com/office/drawing/2010/main" val="0"/>
              </a:ext>
            </a:extLst>
          </a:blip>
          <a:srcRect l="-204" t="43711" r="204" b="9330"/>
          <a:stretch/>
        </p:blipFill>
        <p:spPr bwMode="auto">
          <a:xfrm>
            <a:off x="5274479" y="4038600"/>
            <a:ext cx="3672958" cy="213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49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487387" y="152400"/>
            <a:ext cx="2362200" cy="10668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Animal Reproduction</a:t>
            </a:r>
          </a:p>
        </p:txBody>
      </p:sp>
      <p:sp>
        <p:nvSpPr>
          <p:cNvPr id="5" name="Rounded Rectangle 4"/>
          <p:cNvSpPr/>
          <p:nvPr/>
        </p:nvSpPr>
        <p:spPr>
          <a:xfrm>
            <a:off x="900546"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Asexual</a:t>
            </a:r>
          </a:p>
        </p:txBody>
      </p:sp>
      <p:sp>
        <p:nvSpPr>
          <p:cNvPr id="6" name="Rounded Rectangle 5"/>
          <p:cNvSpPr/>
          <p:nvPr/>
        </p:nvSpPr>
        <p:spPr>
          <a:xfrm>
            <a:off x="3715987"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a:t>
            </a:r>
          </a:p>
        </p:txBody>
      </p:sp>
      <p:sp>
        <p:nvSpPr>
          <p:cNvPr id="7" name="Rounded Rectangle 6"/>
          <p:cNvSpPr/>
          <p:nvPr/>
        </p:nvSpPr>
        <p:spPr>
          <a:xfrm>
            <a:off x="6324600"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Sexual</a:t>
            </a:r>
          </a:p>
        </p:txBody>
      </p:sp>
      <p:sp>
        <p:nvSpPr>
          <p:cNvPr id="8" name="Rounded Rectangle 7"/>
          <p:cNvSpPr/>
          <p:nvPr/>
        </p:nvSpPr>
        <p:spPr>
          <a:xfrm>
            <a:off x="557646" y="3620436"/>
            <a:ext cx="2590800" cy="1332564"/>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Budding</a:t>
            </a:r>
          </a:p>
          <a:p>
            <a:pPr algn="ctr"/>
            <a:r>
              <a:rPr lang="en-US" sz="2000" dirty="0">
                <a:solidFill>
                  <a:schemeClr val="tx1"/>
                </a:solidFill>
              </a:rPr>
              <a:t>Fragmentation</a:t>
            </a:r>
          </a:p>
          <a:p>
            <a:pPr algn="ctr"/>
            <a:r>
              <a:rPr lang="en-US" sz="2000" dirty="0" err="1">
                <a:solidFill>
                  <a:schemeClr val="tx1"/>
                </a:solidFill>
              </a:rPr>
              <a:t>Polyembryony</a:t>
            </a:r>
            <a:endParaRPr lang="en-US" sz="2000" dirty="0">
              <a:solidFill>
                <a:schemeClr val="tx1"/>
              </a:solidFill>
            </a:endParaRPr>
          </a:p>
          <a:p>
            <a:pPr algn="ctr"/>
            <a:r>
              <a:rPr lang="en-US" sz="2000" dirty="0">
                <a:solidFill>
                  <a:schemeClr val="tx1"/>
                </a:solidFill>
              </a:rPr>
              <a:t>Parthenogenesis</a:t>
            </a:r>
          </a:p>
        </p:txBody>
      </p:sp>
      <p:sp>
        <p:nvSpPr>
          <p:cNvPr id="11" name="Rounded Rectangle 10"/>
          <p:cNvSpPr/>
          <p:nvPr/>
        </p:nvSpPr>
        <p:spPr>
          <a:xfrm>
            <a:off x="4995553"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External fertilization</a:t>
            </a:r>
          </a:p>
        </p:txBody>
      </p:sp>
      <p:sp>
        <p:nvSpPr>
          <p:cNvPr id="12" name="Rounded Rectangle 11"/>
          <p:cNvSpPr/>
          <p:nvPr/>
        </p:nvSpPr>
        <p:spPr>
          <a:xfrm>
            <a:off x="7662552"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fertilization</a:t>
            </a:r>
          </a:p>
        </p:txBody>
      </p:sp>
      <p:sp>
        <p:nvSpPr>
          <p:cNvPr id="13" name="Rounded Rectangle 12"/>
          <p:cNvSpPr/>
          <p:nvPr/>
        </p:nvSpPr>
        <p:spPr>
          <a:xfrm>
            <a:off x="4042062" y="5124450"/>
            <a:ext cx="1694214" cy="6667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Synchronized gamete release</a:t>
            </a:r>
          </a:p>
        </p:txBody>
      </p:sp>
      <p:sp>
        <p:nvSpPr>
          <p:cNvPr id="17" name="Rounded Rectangle 16"/>
          <p:cNvSpPr/>
          <p:nvPr/>
        </p:nvSpPr>
        <p:spPr>
          <a:xfrm>
            <a:off x="6149676" y="4762500"/>
            <a:ext cx="2079924" cy="12573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Competition</a:t>
            </a:r>
          </a:p>
          <a:p>
            <a:pPr algn="ctr"/>
            <a:r>
              <a:rPr lang="en-US" sz="1600" dirty="0">
                <a:solidFill>
                  <a:schemeClr val="tx1"/>
                </a:solidFill>
              </a:rPr>
              <a:t>Courtship</a:t>
            </a:r>
          </a:p>
          <a:p>
            <a:pPr algn="ctr"/>
            <a:r>
              <a:rPr lang="en-US" sz="1600" dirty="0">
                <a:solidFill>
                  <a:schemeClr val="tx1"/>
                </a:solidFill>
              </a:rPr>
              <a:t>Parental investment</a:t>
            </a:r>
          </a:p>
        </p:txBody>
      </p:sp>
      <p:cxnSp>
        <p:nvCxnSpPr>
          <p:cNvPr id="21" name="Straight Connector 20"/>
          <p:cNvCxnSpPr>
            <a:stCxn id="4" idx="2"/>
            <a:endCxn id="6" idx="0"/>
          </p:cNvCxnSpPr>
          <p:nvPr/>
        </p:nvCxnSpPr>
        <p:spPr>
          <a:xfrm>
            <a:off x="4668487" y="1219200"/>
            <a:ext cx="0"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a:endCxn id="5" idx="0"/>
          </p:cNvCxnSpPr>
          <p:nvPr/>
        </p:nvCxnSpPr>
        <p:spPr>
          <a:xfrm flipH="1">
            <a:off x="1853046" y="1219200"/>
            <a:ext cx="2815441"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 idx="2"/>
            <a:endCxn id="7" idx="0"/>
          </p:cNvCxnSpPr>
          <p:nvPr/>
        </p:nvCxnSpPr>
        <p:spPr>
          <a:xfrm>
            <a:off x="4668487" y="1219200"/>
            <a:ext cx="2608613"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2"/>
            <a:endCxn id="8" idx="0"/>
          </p:cNvCxnSpPr>
          <p:nvPr/>
        </p:nvCxnSpPr>
        <p:spPr>
          <a:xfrm>
            <a:off x="1853046" y="2915392"/>
            <a:ext cx="0" cy="705044"/>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5" idx="3"/>
          </p:cNvCxnSpPr>
          <p:nvPr/>
        </p:nvCxnSpPr>
        <p:spPr>
          <a:xfrm flipH="1">
            <a:off x="2805546" y="2458192"/>
            <a:ext cx="910441"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1"/>
            <a:endCxn id="6" idx="3"/>
          </p:cNvCxnSpPr>
          <p:nvPr/>
        </p:nvCxnSpPr>
        <p:spPr>
          <a:xfrm flipH="1">
            <a:off x="5620987" y="2458192"/>
            <a:ext cx="703613"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2"/>
            <a:endCxn id="11" idx="0"/>
          </p:cNvCxnSpPr>
          <p:nvPr/>
        </p:nvCxnSpPr>
        <p:spPr>
          <a:xfrm flipH="1">
            <a:off x="5736277" y="2915392"/>
            <a:ext cx="1540823"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2"/>
            <a:endCxn id="12" idx="0"/>
          </p:cNvCxnSpPr>
          <p:nvPr/>
        </p:nvCxnSpPr>
        <p:spPr>
          <a:xfrm>
            <a:off x="7277100" y="2915392"/>
            <a:ext cx="1126176"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1" idx="2"/>
            <a:endCxn id="13" idx="0"/>
          </p:cNvCxnSpPr>
          <p:nvPr/>
        </p:nvCxnSpPr>
        <p:spPr>
          <a:xfrm flipH="1">
            <a:off x="4889169" y="4343400"/>
            <a:ext cx="847108" cy="78105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2" idx="2"/>
            <a:endCxn id="17" idx="0"/>
          </p:cNvCxnSpPr>
          <p:nvPr/>
        </p:nvCxnSpPr>
        <p:spPr>
          <a:xfrm flipH="1">
            <a:off x="7189638" y="4343400"/>
            <a:ext cx="1213638" cy="4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a:off x="5736277" y="4343400"/>
            <a:ext cx="1315631" cy="41910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73578" y="1556284"/>
            <a:ext cx="2958936" cy="1800596"/>
          </a:xfrm>
          <a:prstGeom prst="ellipse">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046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Promiscuity</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4800"/>
            <a:ext cx="16478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descr="File:Schimpanse zoo-leipi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3886200" cy="2914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5280" y="4953000"/>
            <a:ext cx="1385316" cy="369332"/>
          </a:xfrm>
          <a:prstGeom prst="rect">
            <a:avLst/>
          </a:prstGeom>
          <a:noFill/>
        </p:spPr>
        <p:txBody>
          <a:bodyPr wrap="none" rtlCol="0">
            <a:spAutoFit/>
          </a:bodyPr>
          <a:lstStyle/>
          <a:p>
            <a:r>
              <a:rPr lang="en-US" dirty="0"/>
              <a:t>Chimpanzee</a:t>
            </a:r>
          </a:p>
        </p:txBody>
      </p:sp>
      <p:sp>
        <p:nvSpPr>
          <p:cNvPr id="6" name="Content Placeholder 4"/>
          <p:cNvSpPr>
            <a:spLocks noGrp="1"/>
          </p:cNvSpPr>
          <p:nvPr>
            <p:ph idx="1"/>
          </p:nvPr>
        </p:nvSpPr>
        <p:spPr>
          <a:xfrm>
            <a:off x="4343400" y="2438400"/>
            <a:ext cx="4419600" cy="1981200"/>
          </a:xfrm>
        </p:spPr>
        <p:txBody>
          <a:bodyPr>
            <a:normAutofit/>
          </a:bodyPr>
          <a:lstStyle/>
          <a:p>
            <a:pPr marL="457200" indent="-457200"/>
            <a:r>
              <a:rPr lang="en-US" dirty="0"/>
              <a:t>Large social groups, all females receptive to mating at the same time</a:t>
            </a:r>
          </a:p>
          <a:p>
            <a:pPr marL="457200" indent="-457200"/>
            <a:r>
              <a:rPr lang="en-US" dirty="0"/>
              <a:t>Paternity unknown</a:t>
            </a:r>
          </a:p>
        </p:txBody>
      </p:sp>
    </p:spTree>
    <p:extLst>
      <p:ext uri="{BB962C8B-B14F-4D97-AF65-F5344CB8AC3E}">
        <p14:creationId xmlns:p14="http://schemas.microsoft.com/office/powerpoint/2010/main" val="55830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Monogamy</a:t>
            </a:r>
          </a:p>
        </p:txBody>
      </p:sp>
      <p:sp>
        <p:nvSpPr>
          <p:cNvPr id="5" name="Content Placeholder 4"/>
          <p:cNvSpPr>
            <a:spLocks noGrp="1"/>
          </p:cNvSpPr>
          <p:nvPr>
            <p:ph idx="1"/>
          </p:nvPr>
        </p:nvSpPr>
        <p:spPr>
          <a:xfrm>
            <a:off x="2797629" y="5105400"/>
            <a:ext cx="6178721" cy="1477963"/>
          </a:xfrm>
        </p:spPr>
        <p:txBody>
          <a:bodyPr/>
          <a:lstStyle/>
          <a:p>
            <a:pPr indent="0">
              <a:buNone/>
            </a:pPr>
            <a:r>
              <a:rPr lang="en-US" dirty="0"/>
              <a:t>True vs social monogamy: Which of these species is not truly monogamous?</a:t>
            </a:r>
          </a:p>
          <a:p>
            <a:pPr indent="0">
              <a:buNone/>
            </a:pPr>
            <a:r>
              <a:rPr lang="en-US" dirty="0"/>
              <a:t>How can you tell?</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57200"/>
            <a:ext cx="1714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descr="C:\Users\Shana\Documents\Instructor Resources\Campbell Resources\Chapter_51\B_Jpeg_Images\_51_Labeled_Images\51_24VolesHuddling-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676400"/>
            <a:ext cx="2317427" cy="3669481"/>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Shana\Documents\Instructor Resources\Campbell Resources\Chapter_51\B_Jpeg_Images\_51_Labeled_Images\51_15aMaleFemaleForms-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1661"/>
          <a:stretch/>
        </p:blipFill>
        <p:spPr bwMode="auto">
          <a:xfrm>
            <a:off x="2797629" y="1676400"/>
            <a:ext cx="34353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Shana\Documents\Instructor Resources\Campbell Resources\Chapter_51\B_Jpeg_Images\_51_Labeled_Images\51_18ZebraFinches-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1698171"/>
            <a:ext cx="2423150" cy="25870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5443248"/>
            <a:ext cx="1364476" cy="369332"/>
          </a:xfrm>
          <a:prstGeom prst="rect">
            <a:avLst/>
          </a:prstGeom>
          <a:noFill/>
        </p:spPr>
        <p:txBody>
          <a:bodyPr wrap="none" rtlCol="0">
            <a:spAutoFit/>
          </a:bodyPr>
          <a:lstStyle/>
          <a:p>
            <a:r>
              <a:rPr lang="en-US" dirty="0"/>
              <a:t>Prairie voles</a:t>
            </a:r>
          </a:p>
        </p:txBody>
      </p:sp>
      <p:sp>
        <p:nvSpPr>
          <p:cNvPr id="10" name="TextBox 9"/>
          <p:cNvSpPr txBox="1"/>
          <p:nvPr/>
        </p:nvSpPr>
        <p:spPr>
          <a:xfrm>
            <a:off x="2895600" y="4285255"/>
            <a:ext cx="986167" cy="369332"/>
          </a:xfrm>
          <a:prstGeom prst="rect">
            <a:avLst/>
          </a:prstGeom>
          <a:noFill/>
        </p:spPr>
        <p:txBody>
          <a:bodyPr wrap="none" rtlCol="0">
            <a:spAutoFit/>
          </a:bodyPr>
          <a:lstStyle/>
          <a:p>
            <a:r>
              <a:rPr lang="en-US" dirty="0"/>
              <a:t>Seagulls</a:t>
            </a:r>
          </a:p>
        </p:txBody>
      </p:sp>
      <p:sp>
        <p:nvSpPr>
          <p:cNvPr id="11" name="TextBox 10"/>
          <p:cNvSpPr txBox="1"/>
          <p:nvPr/>
        </p:nvSpPr>
        <p:spPr>
          <a:xfrm>
            <a:off x="6576683" y="4437655"/>
            <a:ext cx="1494320" cy="369332"/>
          </a:xfrm>
          <a:prstGeom prst="rect">
            <a:avLst/>
          </a:prstGeom>
          <a:noFill/>
        </p:spPr>
        <p:txBody>
          <a:bodyPr wrap="none" rtlCol="0">
            <a:spAutoFit/>
          </a:bodyPr>
          <a:lstStyle/>
          <a:p>
            <a:r>
              <a:rPr lang="en-US" dirty="0"/>
              <a:t>Zebra finches</a:t>
            </a:r>
          </a:p>
        </p:txBody>
      </p:sp>
    </p:spTree>
    <p:extLst>
      <p:ext uri="{BB962C8B-B14F-4D97-AF65-F5344CB8AC3E}">
        <p14:creationId xmlns:p14="http://schemas.microsoft.com/office/powerpoint/2010/main" val="320400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Polyandry</a:t>
            </a:r>
          </a:p>
        </p:txBody>
      </p:sp>
      <p:sp>
        <p:nvSpPr>
          <p:cNvPr id="3" name="Content Placeholder 2"/>
          <p:cNvSpPr>
            <a:spLocks noGrp="1"/>
          </p:cNvSpPr>
          <p:nvPr>
            <p:ph idx="1"/>
          </p:nvPr>
        </p:nvSpPr>
        <p:spPr>
          <a:xfrm>
            <a:off x="405058" y="5410200"/>
            <a:ext cx="3581400" cy="868362"/>
          </a:xfrm>
        </p:spPr>
        <p:txBody>
          <a:bodyPr/>
          <a:lstStyle/>
          <a:p>
            <a:r>
              <a:rPr lang="en-US" dirty="0"/>
              <a:t>Which is the female?</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57200"/>
            <a:ext cx="1742948" cy="1093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descr="http://speciesguide.delhibird.net/internal/31/images/jacana_pheasant_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74" y="1760621"/>
            <a:ext cx="4336871" cy="35551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1344638"/>
            <a:ext cx="1754006" cy="369332"/>
          </a:xfrm>
          <a:prstGeom prst="rect">
            <a:avLst/>
          </a:prstGeom>
          <a:noFill/>
        </p:spPr>
        <p:txBody>
          <a:bodyPr wrap="none" rtlCol="0">
            <a:spAutoFit/>
          </a:bodyPr>
          <a:lstStyle/>
          <a:p>
            <a:r>
              <a:rPr lang="en-US" dirty="0"/>
              <a:t>Northern jacana</a:t>
            </a:r>
          </a:p>
        </p:txBody>
      </p:sp>
      <p:sp>
        <p:nvSpPr>
          <p:cNvPr id="9" name="TextBox 8"/>
          <p:cNvSpPr txBox="1"/>
          <p:nvPr/>
        </p:nvSpPr>
        <p:spPr>
          <a:xfrm>
            <a:off x="4917965" y="5486400"/>
            <a:ext cx="958917" cy="369332"/>
          </a:xfrm>
          <a:prstGeom prst="rect">
            <a:avLst/>
          </a:prstGeom>
          <a:noFill/>
        </p:spPr>
        <p:txBody>
          <a:bodyPr wrap="none" rtlCol="0">
            <a:spAutoFit/>
          </a:bodyPr>
          <a:lstStyle/>
          <a:p>
            <a:r>
              <a:rPr lang="en-US" dirty="0"/>
              <a:t>Pipefish</a:t>
            </a:r>
          </a:p>
        </p:txBody>
      </p:sp>
      <p:pic>
        <p:nvPicPr>
          <p:cNvPr id="26630" name="Picture 6" descr="A male Gulf pipefish rests in a tank at Texas A&amp;M Univers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7965" y="2199607"/>
            <a:ext cx="4197961" cy="311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39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Monogamy and Fitness</a:t>
            </a:r>
            <a:endParaRPr lang="en-US" dirty="0"/>
          </a:p>
        </p:txBody>
      </p:sp>
      <p:sp>
        <p:nvSpPr>
          <p:cNvPr id="4" name="Content Placeholder 3"/>
          <p:cNvSpPr>
            <a:spLocks noGrp="1"/>
          </p:cNvSpPr>
          <p:nvPr>
            <p:ph idx="1"/>
          </p:nvPr>
        </p:nvSpPr>
        <p:spPr>
          <a:xfrm>
            <a:off x="495300" y="1254232"/>
            <a:ext cx="8229600" cy="1143000"/>
          </a:xfrm>
        </p:spPr>
        <p:txBody>
          <a:bodyPr>
            <a:normAutofit/>
          </a:bodyPr>
          <a:lstStyle/>
          <a:p>
            <a:pPr marL="0" indent="0">
              <a:buNone/>
            </a:pPr>
            <a:r>
              <a:rPr lang="en-US" dirty="0" smtClean="0"/>
              <a:t>Fitness: reproductive success </a:t>
            </a:r>
            <a:r>
              <a:rPr lang="en-US" i="1" dirty="0" smtClean="0"/>
              <a:t>relative to others in the population</a:t>
            </a:r>
            <a:endParaRPr lang="en-US" dirty="0" smtClean="0"/>
          </a:p>
          <a:p>
            <a:endParaRPr lang="en-US" dirty="0"/>
          </a:p>
        </p:txBody>
      </p:sp>
      <p:pic>
        <p:nvPicPr>
          <p:cNvPr id="1026" name="Picture 2" descr="Image result for monoga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 y="2749062"/>
            <a:ext cx="7362825" cy="3009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5758963"/>
            <a:ext cx="7848600" cy="923330"/>
          </a:xfrm>
          <a:prstGeom prst="rect">
            <a:avLst/>
          </a:prstGeom>
          <a:noFill/>
        </p:spPr>
        <p:txBody>
          <a:bodyPr wrap="square" rtlCol="0">
            <a:spAutoFit/>
          </a:bodyPr>
          <a:lstStyle/>
          <a:p>
            <a:r>
              <a:rPr lang="en-US" dirty="0" smtClean="0"/>
              <a:t>If sex leads to greater fitness in a variable environment (i.e. resistance to parasites or pathogens), that leads to the question: what sexual mating system may lead to greater fitness?</a:t>
            </a:r>
            <a:endParaRPr lang="en-US" dirty="0"/>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2863B214-9904-47B8-85E0-8F3D4E1D3855}" type="slidenum">
              <a:rPr lang="en-US" smtClean="0"/>
              <a:pPr/>
              <a:t>23</a:t>
            </a:fld>
            <a:endParaRPr lang="en-US"/>
          </a:p>
        </p:txBody>
      </p:sp>
    </p:spTree>
    <p:extLst>
      <p:ext uri="{BB962C8B-B14F-4D97-AF65-F5344CB8AC3E}">
        <p14:creationId xmlns:p14="http://schemas.microsoft.com/office/powerpoint/2010/main" val="3986293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274"/>
            <a:ext cx="8229600" cy="1143000"/>
          </a:xfrm>
        </p:spPr>
        <p:txBody>
          <a:bodyPr/>
          <a:lstStyle/>
          <a:p>
            <a:r>
              <a:rPr lang="en-US" dirty="0" smtClean="0"/>
              <a:t>Monogamy and Fitness</a:t>
            </a:r>
            <a:endParaRPr lang="en-US" dirty="0"/>
          </a:p>
        </p:txBody>
      </p:sp>
      <p:sp>
        <p:nvSpPr>
          <p:cNvPr id="4" name="Content Placeholder 3"/>
          <p:cNvSpPr>
            <a:spLocks noGrp="1"/>
          </p:cNvSpPr>
          <p:nvPr>
            <p:ph idx="1"/>
          </p:nvPr>
        </p:nvSpPr>
        <p:spPr>
          <a:xfrm>
            <a:off x="457200" y="762000"/>
            <a:ext cx="8229600" cy="1143000"/>
          </a:xfrm>
        </p:spPr>
        <p:txBody>
          <a:bodyPr>
            <a:normAutofit/>
          </a:bodyPr>
          <a:lstStyle/>
          <a:p>
            <a:r>
              <a:rPr lang="en-US" dirty="0" smtClean="0"/>
              <a:t>Fitness: reproductive success </a:t>
            </a:r>
            <a:r>
              <a:rPr lang="en-US" i="1" dirty="0" smtClean="0"/>
              <a:t>relative to others in the population</a:t>
            </a:r>
            <a:endParaRPr lang="en-US" dirty="0" smtClean="0"/>
          </a:p>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33550"/>
            <a:ext cx="41910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5043" y="5791200"/>
            <a:ext cx="4838700" cy="954107"/>
          </a:xfrm>
          <a:prstGeom prst="rect">
            <a:avLst/>
          </a:prstGeom>
        </p:spPr>
        <p:txBody>
          <a:bodyPr wrap="square">
            <a:spAutoFit/>
          </a:bodyPr>
          <a:lstStyle/>
          <a:p>
            <a:r>
              <a:rPr lang="en-US" sz="1400" b="1" dirty="0"/>
              <a:t>Figure 1. Extra-pair paternity (EPP) </a:t>
            </a:r>
            <a:r>
              <a:rPr lang="en-US" sz="1400" b="1" dirty="0" err="1"/>
              <a:t>favours</a:t>
            </a:r>
            <a:r>
              <a:rPr lang="en-US" sz="1400" b="1" dirty="0"/>
              <a:t> reduced territorial aggression between </a:t>
            </a:r>
            <a:r>
              <a:rPr lang="en-US" sz="1400" b="1" dirty="0" err="1"/>
              <a:t>neighbours</a:t>
            </a:r>
            <a:r>
              <a:rPr lang="en-US" sz="1400" dirty="0"/>
              <a:t>. (A) Evolutionarily optimal </a:t>
            </a:r>
            <a:r>
              <a:rPr lang="en-US" sz="1400" dirty="0" smtClean="0"/>
              <a:t> male investment </a:t>
            </a:r>
            <a:r>
              <a:rPr lang="en-US" sz="1400" dirty="0"/>
              <a:t>strategy in territory </a:t>
            </a:r>
            <a:r>
              <a:rPr lang="en-US" sz="1400" dirty="0" smtClean="0"/>
              <a:t>defense </a:t>
            </a:r>
            <a:r>
              <a:rPr lang="en-US" sz="1400" dirty="0"/>
              <a:t>(green area) </a:t>
            </a:r>
            <a:r>
              <a:rPr lang="en-US" sz="1400" dirty="0" smtClean="0"/>
              <a:t> versus </a:t>
            </a:r>
            <a:r>
              <a:rPr lang="en-US" sz="1400" dirty="0"/>
              <a:t>care (orange) as function of EPP.</a:t>
            </a:r>
          </a:p>
        </p:txBody>
      </p:sp>
      <p:sp>
        <p:nvSpPr>
          <p:cNvPr id="9" name="Content Placeholder 3"/>
          <p:cNvSpPr txBox="1">
            <a:spLocks/>
          </p:cNvSpPr>
          <p:nvPr/>
        </p:nvSpPr>
        <p:spPr>
          <a:xfrm>
            <a:off x="4419600" y="1690687"/>
            <a:ext cx="4572000" cy="2105025"/>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Modeling relationships between:</a:t>
            </a:r>
          </a:p>
          <a:p>
            <a:r>
              <a:rPr lang="en-US" dirty="0" smtClean="0"/>
              <a:t>Parental investment</a:t>
            </a:r>
          </a:p>
          <a:p>
            <a:r>
              <a:rPr lang="en-US" dirty="0" smtClean="0"/>
              <a:t>extra-pair paternity</a:t>
            </a:r>
          </a:p>
          <a:p>
            <a:r>
              <a:rPr lang="en-US" dirty="0" smtClean="0"/>
              <a:t>paternal care</a:t>
            </a:r>
          </a:p>
          <a:p>
            <a:r>
              <a:rPr lang="en-US" dirty="0" smtClean="0"/>
              <a:t>territorial defense against other mate pairs</a:t>
            </a:r>
          </a:p>
          <a:p>
            <a:endParaRPr lang="en-US" dirty="0"/>
          </a:p>
        </p:txBody>
      </p:sp>
      <p:sp>
        <p:nvSpPr>
          <p:cNvPr id="10" name="Content Placeholder 3"/>
          <p:cNvSpPr txBox="1">
            <a:spLocks/>
          </p:cNvSpPr>
          <p:nvPr/>
        </p:nvSpPr>
        <p:spPr>
          <a:xfrm>
            <a:off x="5257800" y="3630223"/>
            <a:ext cx="3429000" cy="210502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 male must divide his time between defending his territory and caring for his offspring</a:t>
            </a:r>
          </a:p>
          <a:p>
            <a:endParaRPr lang="en-US" dirty="0"/>
          </a:p>
        </p:txBody>
      </p:sp>
      <p:sp>
        <p:nvSpPr>
          <p:cNvPr id="3" name="TextBox 2"/>
          <p:cNvSpPr txBox="1"/>
          <p:nvPr/>
        </p:nvSpPr>
        <p:spPr>
          <a:xfrm>
            <a:off x="5141843" y="5511577"/>
            <a:ext cx="3811657" cy="923330"/>
          </a:xfrm>
          <a:prstGeom prst="rect">
            <a:avLst/>
          </a:prstGeom>
          <a:noFill/>
          <a:ln>
            <a:solidFill>
              <a:schemeClr val="tx1"/>
            </a:solidFill>
          </a:ln>
        </p:spPr>
        <p:txBody>
          <a:bodyPr wrap="square" rtlCol="0">
            <a:spAutoFit/>
          </a:bodyPr>
          <a:lstStyle/>
          <a:p>
            <a:r>
              <a:rPr lang="en-US" dirty="0" smtClean="0"/>
              <a:t>What does this model imply? There is a trade-off: monogamy leads to less energy invested in parental care.</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2863B214-9904-47B8-85E0-8F3D4E1D3855}" type="slidenum">
              <a:rPr lang="en-US" smtClean="0"/>
              <a:pPr/>
              <a:t>24</a:t>
            </a:fld>
            <a:endParaRPr lang="en-US"/>
          </a:p>
        </p:txBody>
      </p:sp>
    </p:spTree>
    <p:extLst>
      <p:ext uri="{BB962C8B-B14F-4D97-AF65-F5344CB8AC3E}">
        <p14:creationId xmlns:p14="http://schemas.microsoft.com/office/powerpoint/2010/main" val="147602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Two-fold cost of males</a:t>
            </a:r>
          </a:p>
        </p:txBody>
      </p:sp>
      <p:pic>
        <p:nvPicPr>
          <p:cNvPr id="5" name="Picture 2" descr="C:\Users\skerr6\Documents\Instructor resources\Freeman Resources\Instructor Resources\Chapter_12\B_Jpeg_Images\12_Labeled_Images\12_12_asexual_rep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6" y="1981200"/>
            <a:ext cx="9016064" cy="3113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55135" y="6543357"/>
            <a:ext cx="1501565" cy="307777"/>
          </a:xfrm>
          <a:prstGeom prst="rect">
            <a:avLst/>
          </a:prstGeom>
          <a:noFill/>
        </p:spPr>
        <p:txBody>
          <a:bodyPr wrap="none" rtlCol="0">
            <a:spAutoFit/>
          </a:bodyPr>
          <a:lstStyle/>
          <a:p>
            <a:pPr algn="r"/>
            <a:r>
              <a:rPr lang="en-US" sz="1400" dirty="0"/>
              <a:t>Freeman 4e 12.12</a:t>
            </a:r>
          </a:p>
        </p:txBody>
      </p:sp>
    </p:spTree>
    <p:extLst>
      <p:ext uri="{BB962C8B-B14F-4D97-AF65-F5344CB8AC3E}">
        <p14:creationId xmlns:p14="http://schemas.microsoft.com/office/powerpoint/2010/main" val="577771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56972" y="1"/>
            <a:ext cx="4487028" cy="987424"/>
          </a:xfrm>
          <a:prstGeom prst="rect">
            <a:avLst/>
          </a:prstGeom>
        </p:spPr>
        <p:txBody>
          <a:bodyPr anchor="b" anchorCtr="0">
            <a:normAutofit fontScale="75000" lnSpcReduction="20000"/>
            <a:scene3d>
              <a:camera prst="orthographicFront"/>
              <a:lightRig rig="soft" dir="t">
                <a:rot lat="0" lon="0" rev="2100000"/>
              </a:lightRig>
            </a:scene3d>
            <a:sp3d prstMaterial="matte">
              <a:bevelT w="38100" h="38100"/>
            </a:sp3d>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dirty="0"/>
              <a:t>Asexual reproduction</a:t>
            </a:r>
          </a:p>
        </p:txBody>
      </p:sp>
      <p:pic>
        <p:nvPicPr>
          <p:cNvPr id="5122" name="Picture 2" descr="C:\Users\Shana\Documents\Instructor Resources\Freeman Resources\Instructor Resources\Chapter_48\B_Jpeg_Images\48_Labeled_Images\48_01c_asexual_reproducti-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316"/>
          <a:stretch/>
        </p:blipFill>
        <p:spPr bwMode="auto">
          <a:xfrm>
            <a:off x="5650020" y="1124976"/>
            <a:ext cx="3487655" cy="18136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0;uFG45_02a.JPG                                                  0871800BSHARE1 on ACADSERV5            B64B4CB5:"/>
          <p:cNvPicPr>
            <a:picLocks noChangeAspect="1" noChangeArrowheads="1"/>
          </p:cNvPicPr>
          <p:nvPr/>
        </p:nvPicPr>
        <p:blipFill>
          <a:blip r:embed="rId4" cstate="print"/>
          <a:srcRect l="27800" t="1866" r="28999"/>
          <a:stretch>
            <a:fillRect/>
          </a:stretch>
        </p:blipFill>
        <p:spPr bwMode="auto">
          <a:xfrm>
            <a:off x="4049175" y="1961237"/>
            <a:ext cx="1822161" cy="3108678"/>
          </a:xfrm>
          <a:prstGeom prst="rect">
            <a:avLst/>
          </a:prstGeom>
          <a:noFill/>
          <a:ln w="9525">
            <a:noFill/>
            <a:miter lim="800000"/>
            <a:headEnd/>
            <a:tailEnd/>
          </a:ln>
        </p:spPr>
      </p:pic>
      <p:pic>
        <p:nvPicPr>
          <p:cNvPr id="7" name="Picture 2" descr="&#10;uFG45_02b.JPG                                                  0871800BSHARE1 on ACADSERV5            B64B4CB5:"/>
          <p:cNvPicPr>
            <a:picLocks noChangeAspect="1" noChangeArrowheads="1"/>
          </p:cNvPicPr>
          <p:nvPr/>
        </p:nvPicPr>
        <p:blipFill>
          <a:blip r:embed="rId5" cstate="print"/>
          <a:srcRect l="31100" t="3091" r="28481"/>
          <a:stretch>
            <a:fillRect/>
          </a:stretch>
        </p:blipFill>
        <p:spPr bwMode="auto">
          <a:xfrm>
            <a:off x="6893229" y="3514325"/>
            <a:ext cx="1818265" cy="3271856"/>
          </a:xfrm>
          <a:prstGeom prst="rect">
            <a:avLst/>
          </a:prstGeom>
          <a:noFill/>
          <a:ln w="9525">
            <a:noFill/>
            <a:miter lim="800000"/>
            <a:headEnd/>
            <a:tailEnd/>
          </a:ln>
        </p:spPr>
      </p:pic>
      <p:pic>
        <p:nvPicPr>
          <p:cNvPr id="8" name="Picture 1" descr="C:\Users\laucoin3\Desktop\48_labeled_images\48_02_parthenogenesis-L.jpg"/>
          <p:cNvPicPr>
            <a:picLocks noChangeAspect="1" noChangeArrowheads="1"/>
          </p:cNvPicPr>
          <p:nvPr/>
        </p:nvPicPr>
        <p:blipFill>
          <a:blip r:embed="rId6" cstate="print"/>
          <a:srcRect/>
          <a:stretch>
            <a:fillRect/>
          </a:stretch>
        </p:blipFill>
        <p:spPr bwMode="auto">
          <a:xfrm>
            <a:off x="4035279" y="5165206"/>
            <a:ext cx="2590800" cy="1644854"/>
          </a:xfrm>
          <a:prstGeom prst="rect">
            <a:avLst/>
          </a:prstGeom>
          <a:noFill/>
        </p:spPr>
      </p:pic>
      <p:sp>
        <p:nvSpPr>
          <p:cNvPr id="3" name="TextBox 2"/>
          <p:cNvSpPr txBox="1"/>
          <p:nvPr/>
        </p:nvSpPr>
        <p:spPr>
          <a:xfrm>
            <a:off x="0" y="5410200"/>
            <a:ext cx="3385863" cy="369332"/>
          </a:xfrm>
          <a:prstGeom prst="rect">
            <a:avLst/>
          </a:prstGeom>
          <a:noFill/>
        </p:spPr>
        <p:txBody>
          <a:bodyPr wrap="none" rtlCol="0">
            <a:spAutoFit/>
          </a:bodyPr>
          <a:lstStyle/>
          <a:p>
            <a:r>
              <a:rPr lang="en-US" dirty="0" err="1"/>
              <a:t>Psuedo</a:t>
            </a:r>
            <a:r>
              <a:rPr lang="en-US" dirty="0"/>
              <a:t>-mating between females</a:t>
            </a:r>
          </a:p>
        </p:txBody>
      </p:sp>
      <p:pic>
        <p:nvPicPr>
          <p:cNvPr id="9" name="Picture 5" descr="46_04-ParthenogenLizards-L"/>
          <p:cNvPicPr>
            <a:picLocks noChangeAspect="1" noChangeArrowheads="1"/>
          </p:cNvPicPr>
          <p:nvPr/>
        </p:nvPicPr>
        <p:blipFill>
          <a:blip r:embed="rId7" cstate="print"/>
          <a:srcRect/>
          <a:stretch>
            <a:fillRect/>
          </a:stretch>
        </p:blipFill>
        <p:spPr bwMode="auto">
          <a:xfrm>
            <a:off x="36286" y="145633"/>
            <a:ext cx="3794125" cy="5181600"/>
          </a:xfrm>
          <a:prstGeom prst="rect">
            <a:avLst/>
          </a:prstGeom>
          <a:noFill/>
          <a:ln w="9525">
            <a:noFill/>
            <a:miter lim="800000"/>
            <a:headEnd/>
            <a:tailEnd/>
          </a:ln>
        </p:spPr>
      </p:pic>
    </p:spTree>
    <p:extLst>
      <p:ext uri="{BB962C8B-B14F-4D97-AF65-F5344CB8AC3E}">
        <p14:creationId xmlns:p14="http://schemas.microsoft.com/office/powerpoint/2010/main" val="2879496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normAutofit/>
          </a:bodyPr>
          <a:lstStyle/>
          <a:p>
            <a:endParaRPr lang="en-US" sz="21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0761" y="1365584"/>
            <a:ext cx="5319903" cy="3738813"/>
          </a:xfrm>
          <a:prstGeom prst="rect">
            <a:avLst/>
          </a:prstGeom>
        </p:spPr>
      </p:pic>
      <p:sp>
        <p:nvSpPr>
          <p:cNvPr id="5" name="TextBox 4"/>
          <p:cNvSpPr txBox="1"/>
          <p:nvPr/>
        </p:nvSpPr>
        <p:spPr>
          <a:xfrm>
            <a:off x="1219200" y="5104397"/>
            <a:ext cx="7010399" cy="1308050"/>
          </a:xfrm>
          <a:prstGeom prst="rect">
            <a:avLst/>
          </a:prstGeom>
          <a:noFill/>
        </p:spPr>
        <p:txBody>
          <a:bodyPr wrap="square" rtlCol="0">
            <a:spAutoFit/>
          </a:bodyPr>
          <a:lstStyle/>
          <a:p>
            <a:r>
              <a:rPr lang="en-US" dirty="0"/>
              <a:t>             </a:t>
            </a:r>
            <a:r>
              <a:rPr lang="en-US" dirty="0" smtClean="0"/>
              <a:t>                 </a:t>
            </a:r>
            <a:r>
              <a:rPr lang="en-US" dirty="0"/>
              <a:t>The Parthenon, Athens (Greece)</a:t>
            </a:r>
          </a:p>
          <a:p>
            <a:r>
              <a:rPr lang="en-US" dirty="0"/>
              <a:t>             </a:t>
            </a:r>
            <a:r>
              <a:rPr lang="en-US" dirty="0" smtClean="0"/>
              <a:t>Temple </a:t>
            </a:r>
            <a:r>
              <a:rPr lang="en-US" dirty="0"/>
              <a:t>to the Virgin Goddess of Knowledge, Athena</a:t>
            </a:r>
          </a:p>
          <a:p>
            <a:endParaRPr lang="en-US" sz="1350" dirty="0" smtClean="0"/>
          </a:p>
          <a:p>
            <a:endParaRPr lang="en-US" sz="1350" dirty="0"/>
          </a:p>
          <a:p>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partheno</a:t>
            </a:r>
            <a:r>
              <a:rPr lang="en-US" sz="1600" b="1" dirty="0" smtClean="0">
                <a:latin typeface="Times New Roman" panose="02020603050405020304" pitchFamily="18" charset="0"/>
                <a:cs typeface="Times New Roman" panose="02020603050405020304" pitchFamily="18" charset="0"/>
              </a:rPr>
              <a:t>-</a:t>
            </a:r>
            <a:r>
              <a:rPr lang="en-US" sz="1350" dirty="0" smtClean="0">
                <a:latin typeface="Times New Roman" panose="02020603050405020304" pitchFamily="18" charset="0"/>
                <a:cs typeface="Times New Roman" panose="02020603050405020304" pitchFamily="18" charset="0"/>
              </a:rPr>
              <a:t> </a:t>
            </a:r>
            <a:r>
              <a:rPr lang="en-US" sz="1350" dirty="0">
                <a:latin typeface="Times New Roman" panose="02020603050405020304" pitchFamily="18" charset="0"/>
                <a:cs typeface="Times New Roman" panose="02020603050405020304" pitchFamily="18" charset="0"/>
              </a:rPr>
              <a:t>= maiden in Greek, hence parthenogenesis, or birth without fertilization </a:t>
            </a:r>
          </a:p>
        </p:txBody>
      </p:sp>
      <p:sp>
        <p:nvSpPr>
          <p:cNvPr id="6" name="TextBox 5"/>
          <p:cNvSpPr txBox="1"/>
          <p:nvPr/>
        </p:nvSpPr>
        <p:spPr>
          <a:xfrm>
            <a:off x="0" y="408029"/>
            <a:ext cx="8229600" cy="461665"/>
          </a:xfrm>
          <a:prstGeom prst="rect">
            <a:avLst/>
          </a:prstGeom>
          <a:noFill/>
        </p:spPr>
        <p:txBody>
          <a:bodyPr wrap="square" rtlCol="0">
            <a:spAutoFit/>
          </a:bodyPr>
          <a:lstStyle/>
          <a:p>
            <a:r>
              <a:rPr lang="en-US" sz="1350" dirty="0"/>
              <a:t>                                 </a:t>
            </a:r>
            <a:r>
              <a:rPr lang="en-US" sz="2400" dirty="0"/>
              <a:t>What does this have anything to do with Biology?</a:t>
            </a:r>
          </a:p>
        </p:txBody>
      </p:sp>
    </p:spTree>
    <p:extLst>
      <p:ext uri="{BB962C8B-B14F-4D97-AF65-F5344CB8AC3E}">
        <p14:creationId xmlns:p14="http://schemas.microsoft.com/office/powerpoint/2010/main" val="892312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487387" y="152400"/>
            <a:ext cx="2362200" cy="10668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Animal Reproduction</a:t>
            </a:r>
          </a:p>
        </p:txBody>
      </p:sp>
      <p:sp>
        <p:nvSpPr>
          <p:cNvPr id="5" name="Rounded Rectangle 4"/>
          <p:cNvSpPr/>
          <p:nvPr/>
        </p:nvSpPr>
        <p:spPr>
          <a:xfrm>
            <a:off x="900546"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Asexual</a:t>
            </a:r>
          </a:p>
        </p:txBody>
      </p:sp>
      <p:sp>
        <p:nvSpPr>
          <p:cNvPr id="6" name="Rounded Rectangle 5"/>
          <p:cNvSpPr/>
          <p:nvPr/>
        </p:nvSpPr>
        <p:spPr>
          <a:xfrm>
            <a:off x="3715987"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a:t>
            </a:r>
          </a:p>
        </p:txBody>
      </p:sp>
      <p:sp>
        <p:nvSpPr>
          <p:cNvPr id="7" name="Rounded Rectangle 6"/>
          <p:cNvSpPr/>
          <p:nvPr/>
        </p:nvSpPr>
        <p:spPr>
          <a:xfrm>
            <a:off x="6324600"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Sexual</a:t>
            </a:r>
          </a:p>
        </p:txBody>
      </p:sp>
      <p:sp>
        <p:nvSpPr>
          <p:cNvPr id="8" name="Rounded Rectangle 7"/>
          <p:cNvSpPr/>
          <p:nvPr/>
        </p:nvSpPr>
        <p:spPr>
          <a:xfrm>
            <a:off x="557646" y="3620436"/>
            <a:ext cx="2590800" cy="1332564"/>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Budding</a:t>
            </a:r>
          </a:p>
          <a:p>
            <a:pPr algn="ctr"/>
            <a:r>
              <a:rPr lang="en-US" sz="2000" dirty="0">
                <a:solidFill>
                  <a:schemeClr val="tx1"/>
                </a:solidFill>
              </a:rPr>
              <a:t>Fragmentation</a:t>
            </a:r>
          </a:p>
          <a:p>
            <a:pPr algn="ctr"/>
            <a:r>
              <a:rPr lang="en-US" sz="2000" dirty="0" err="1">
                <a:solidFill>
                  <a:schemeClr val="tx1"/>
                </a:solidFill>
              </a:rPr>
              <a:t>Polyembryony</a:t>
            </a:r>
            <a:endParaRPr lang="en-US" sz="2000" dirty="0">
              <a:solidFill>
                <a:schemeClr val="tx1"/>
              </a:solidFill>
            </a:endParaRPr>
          </a:p>
          <a:p>
            <a:pPr algn="ctr"/>
            <a:r>
              <a:rPr lang="en-US" sz="2000" dirty="0">
                <a:solidFill>
                  <a:schemeClr val="tx1"/>
                </a:solidFill>
              </a:rPr>
              <a:t>Parthenogenesis</a:t>
            </a:r>
          </a:p>
        </p:txBody>
      </p:sp>
      <p:sp>
        <p:nvSpPr>
          <p:cNvPr id="11" name="Rounded Rectangle 10"/>
          <p:cNvSpPr/>
          <p:nvPr/>
        </p:nvSpPr>
        <p:spPr>
          <a:xfrm>
            <a:off x="4995553"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External fertilization</a:t>
            </a:r>
          </a:p>
        </p:txBody>
      </p:sp>
      <p:sp>
        <p:nvSpPr>
          <p:cNvPr id="12" name="Rounded Rectangle 11"/>
          <p:cNvSpPr/>
          <p:nvPr/>
        </p:nvSpPr>
        <p:spPr>
          <a:xfrm>
            <a:off x="7662552"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fertilization</a:t>
            </a:r>
          </a:p>
        </p:txBody>
      </p:sp>
      <p:sp>
        <p:nvSpPr>
          <p:cNvPr id="13" name="Rounded Rectangle 12"/>
          <p:cNvSpPr/>
          <p:nvPr/>
        </p:nvSpPr>
        <p:spPr>
          <a:xfrm>
            <a:off x="4042062" y="5124450"/>
            <a:ext cx="1694214" cy="6667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Synchronized gamete release</a:t>
            </a:r>
          </a:p>
        </p:txBody>
      </p:sp>
      <p:sp>
        <p:nvSpPr>
          <p:cNvPr id="17" name="Rounded Rectangle 16"/>
          <p:cNvSpPr/>
          <p:nvPr/>
        </p:nvSpPr>
        <p:spPr>
          <a:xfrm>
            <a:off x="6149676" y="4762500"/>
            <a:ext cx="2079924" cy="12573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Competition</a:t>
            </a:r>
          </a:p>
          <a:p>
            <a:pPr algn="ctr"/>
            <a:r>
              <a:rPr lang="en-US" sz="1600" dirty="0">
                <a:solidFill>
                  <a:schemeClr val="tx1"/>
                </a:solidFill>
              </a:rPr>
              <a:t>Courtship</a:t>
            </a:r>
          </a:p>
          <a:p>
            <a:pPr algn="ctr"/>
            <a:r>
              <a:rPr lang="en-US" sz="1600" dirty="0">
                <a:solidFill>
                  <a:schemeClr val="tx1"/>
                </a:solidFill>
              </a:rPr>
              <a:t>Parental investment</a:t>
            </a:r>
          </a:p>
        </p:txBody>
      </p:sp>
      <p:cxnSp>
        <p:nvCxnSpPr>
          <p:cNvPr id="21" name="Straight Connector 20"/>
          <p:cNvCxnSpPr>
            <a:stCxn id="4" idx="2"/>
            <a:endCxn id="6" idx="0"/>
          </p:cNvCxnSpPr>
          <p:nvPr/>
        </p:nvCxnSpPr>
        <p:spPr>
          <a:xfrm>
            <a:off x="4668487" y="1219200"/>
            <a:ext cx="0"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a:endCxn id="5" idx="0"/>
          </p:cNvCxnSpPr>
          <p:nvPr/>
        </p:nvCxnSpPr>
        <p:spPr>
          <a:xfrm flipH="1">
            <a:off x="1853046" y="1219200"/>
            <a:ext cx="2815441"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 idx="2"/>
            <a:endCxn id="7" idx="0"/>
          </p:cNvCxnSpPr>
          <p:nvPr/>
        </p:nvCxnSpPr>
        <p:spPr>
          <a:xfrm>
            <a:off x="4668487" y="1219200"/>
            <a:ext cx="2608613"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2"/>
            <a:endCxn id="8" idx="0"/>
          </p:cNvCxnSpPr>
          <p:nvPr/>
        </p:nvCxnSpPr>
        <p:spPr>
          <a:xfrm>
            <a:off x="1853046" y="2915392"/>
            <a:ext cx="0" cy="705044"/>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5" idx="3"/>
          </p:cNvCxnSpPr>
          <p:nvPr/>
        </p:nvCxnSpPr>
        <p:spPr>
          <a:xfrm flipH="1">
            <a:off x="2805546" y="2458192"/>
            <a:ext cx="910441"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1"/>
            <a:endCxn id="6" idx="3"/>
          </p:cNvCxnSpPr>
          <p:nvPr/>
        </p:nvCxnSpPr>
        <p:spPr>
          <a:xfrm flipH="1">
            <a:off x="5620987" y="2458192"/>
            <a:ext cx="703613"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2"/>
            <a:endCxn id="11" idx="0"/>
          </p:cNvCxnSpPr>
          <p:nvPr/>
        </p:nvCxnSpPr>
        <p:spPr>
          <a:xfrm flipH="1">
            <a:off x="5736277" y="2915392"/>
            <a:ext cx="1540823"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2"/>
            <a:endCxn id="12" idx="0"/>
          </p:cNvCxnSpPr>
          <p:nvPr/>
        </p:nvCxnSpPr>
        <p:spPr>
          <a:xfrm>
            <a:off x="7277100" y="2915392"/>
            <a:ext cx="1126176"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1" idx="2"/>
            <a:endCxn id="13" idx="0"/>
          </p:cNvCxnSpPr>
          <p:nvPr/>
        </p:nvCxnSpPr>
        <p:spPr>
          <a:xfrm flipH="1">
            <a:off x="4889169" y="4343400"/>
            <a:ext cx="847108" cy="78105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2" idx="2"/>
            <a:endCxn id="17" idx="0"/>
          </p:cNvCxnSpPr>
          <p:nvPr/>
        </p:nvCxnSpPr>
        <p:spPr>
          <a:xfrm flipH="1">
            <a:off x="7189638" y="4343400"/>
            <a:ext cx="1213638" cy="4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a:off x="5736277" y="4343400"/>
            <a:ext cx="1315631" cy="41910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140034" y="1610096"/>
            <a:ext cx="2958936" cy="1800596"/>
          </a:xfrm>
          <a:prstGeom prst="ellipse">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233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3"/>
          <p:cNvSpPr>
            <a:spLocks noGrp="1" noChangeArrowheads="1"/>
          </p:cNvSpPr>
          <p:nvPr>
            <p:ph type="title" idx="4294967295"/>
          </p:nvPr>
        </p:nvSpPr>
        <p:spPr>
          <a:xfrm>
            <a:off x="0" y="198438"/>
            <a:ext cx="9144000" cy="792162"/>
          </a:xfrm>
        </p:spPr>
        <p:txBody>
          <a:bodyPr>
            <a:normAutofit fontScale="90000"/>
          </a:bodyPr>
          <a:lstStyle/>
          <a:p>
            <a:pPr eaLnBrk="1" hangingPunct="1"/>
            <a:r>
              <a:rPr lang="en-US" dirty="0"/>
              <a:t>Responding to environmental cues</a:t>
            </a:r>
          </a:p>
        </p:txBody>
      </p:sp>
      <p:sp>
        <p:nvSpPr>
          <p:cNvPr id="11267" name="Rectangle 24"/>
          <p:cNvSpPr>
            <a:spLocks noGrp="1" noChangeArrowheads="1"/>
          </p:cNvSpPr>
          <p:nvPr>
            <p:ph type="body" idx="4294967295"/>
          </p:nvPr>
        </p:nvSpPr>
        <p:spPr>
          <a:xfrm>
            <a:off x="0" y="1524000"/>
            <a:ext cx="4191000" cy="3992563"/>
          </a:xfrm>
        </p:spPr>
        <p:txBody>
          <a:bodyPr>
            <a:normAutofit lnSpcReduction="10000"/>
          </a:bodyPr>
          <a:lstStyle/>
          <a:p>
            <a:pPr marL="457200" indent="-457200"/>
            <a:r>
              <a:rPr lang="en-US" sz="2400" dirty="0"/>
              <a:t>In spring and summer, </a:t>
            </a:r>
            <a:r>
              <a:rPr lang="en-US" sz="2400" i="1" dirty="0"/>
              <a:t>Daphnia</a:t>
            </a:r>
            <a:r>
              <a:rPr lang="en-US" sz="2400" dirty="0"/>
              <a:t> produce diploid </a:t>
            </a:r>
            <a:r>
              <a:rPr lang="en-US" sz="2400" dirty="0" smtClean="0"/>
              <a:t>daughters (mitosis!)</a:t>
            </a:r>
            <a:endParaRPr lang="en-US" sz="2400" dirty="0"/>
          </a:p>
          <a:p>
            <a:pPr marL="457200" indent="-457200"/>
            <a:r>
              <a:rPr lang="en-US" sz="2400" dirty="0"/>
              <a:t>By early fall, </a:t>
            </a:r>
            <a:r>
              <a:rPr lang="en-US" sz="2400" i="1" dirty="0"/>
              <a:t>Daphnia</a:t>
            </a:r>
            <a:r>
              <a:rPr lang="en-US" sz="2400" dirty="0"/>
              <a:t> begin producing </a:t>
            </a:r>
            <a:r>
              <a:rPr lang="en-US" sz="2400" dirty="0" smtClean="0"/>
              <a:t>haploid eggs (meiosis!)</a:t>
            </a:r>
            <a:endParaRPr lang="en-US" sz="2400" dirty="0"/>
          </a:p>
          <a:p>
            <a:pPr marL="457200" indent="-457200"/>
            <a:r>
              <a:rPr lang="en-US" sz="2400" dirty="0" smtClean="0"/>
              <a:t>Haploid eggs mature into males, which can fertilize other haploid eggs (diploid resting eggs delay hatching until following spring)</a:t>
            </a:r>
            <a:endParaRPr lang="en-US" sz="2400" dirty="0"/>
          </a:p>
        </p:txBody>
      </p:sp>
      <p:pic>
        <p:nvPicPr>
          <p:cNvPr id="11268" name="Picture 25" descr="48_F02au"/>
          <p:cNvPicPr>
            <a:picLocks noChangeAspect="1" noChangeArrowheads="1"/>
          </p:cNvPicPr>
          <p:nvPr/>
        </p:nvPicPr>
        <p:blipFill>
          <a:blip r:embed="rId4" cstate="print"/>
          <a:srcRect/>
          <a:stretch>
            <a:fillRect/>
          </a:stretch>
        </p:blipFill>
        <p:spPr bwMode="auto">
          <a:xfrm>
            <a:off x="4572000" y="904875"/>
            <a:ext cx="4267200" cy="2524125"/>
          </a:xfrm>
          <a:prstGeom prst="rect">
            <a:avLst/>
          </a:prstGeom>
          <a:noFill/>
          <a:ln w="9525">
            <a:noFill/>
            <a:miter lim="800000"/>
            <a:headEnd/>
            <a:tailEnd/>
          </a:ln>
        </p:spPr>
      </p:pic>
      <p:pic>
        <p:nvPicPr>
          <p:cNvPr id="11269" name="Picture 26" descr="48_F02b"/>
          <p:cNvPicPr>
            <a:picLocks noChangeAspect="1" noChangeArrowheads="1"/>
          </p:cNvPicPr>
          <p:nvPr/>
        </p:nvPicPr>
        <p:blipFill>
          <a:blip r:embed="rId5" cstate="print"/>
          <a:srcRect/>
          <a:stretch>
            <a:fillRect/>
          </a:stretch>
        </p:blipFill>
        <p:spPr bwMode="auto">
          <a:xfrm>
            <a:off x="4419600" y="3276600"/>
            <a:ext cx="4495800" cy="3525838"/>
          </a:xfrm>
          <a:prstGeom prst="rect">
            <a:avLst/>
          </a:prstGeom>
          <a:noFill/>
          <a:ln w="9525">
            <a:noFill/>
            <a:miter lim="800000"/>
            <a:headEnd/>
            <a:tailEnd/>
          </a:ln>
        </p:spPr>
      </p:pic>
      <p:sp>
        <p:nvSpPr>
          <p:cNvPr id="11270" name="Text Box 27"/>
          <p:cNvSpPr txBox="1">
            <a:spLocks noChangeArrowheads="1"/>
          </p:cNvSpPr>
          <p:nvPr/>
        </p:nvSpPr>
        <p:spPr bwMode="auto">
          <a:xfrm>
            <a:off x="1524000" y="5561012"/>
            <a:ext cx="3048000" cy="915988"/>
          </a:xfrm>
          <a:prstGeom prst="rect">
            <a:avLst/>
          </a:prstGeom>
          <a:noFill/>
          <a:ln w="9525">
            <a:noFill/>
            <a:miter lim="800000"/>
            <a:headEnd/>
            <a:tailEnd/>
          </a:ln>
        </p:spPr>
        <p:txBody>
          <a:bodyPr>
            <a:spAutoFit/>
          </a:bodyPr>
          <a:lstStyle/>
          <a:p>
            <a:pPr>
              <a:spcBef>
                <a:spcPct val="50000"/>
              </a:spcBef>
            </a:pPr>
            <a:r>
              <a:rPr lang="en-US" dirty="0">
                <a:solidFill>
                  <a:srgbClr val="0033CC"/>
                </a:solidFill>
              </a:rPr>
              <a:t>Further research has shown food scarcity and shorter days also trigger switch</a:t>
            </a:r>
          </a:p>
        </p:txBody>
      </p:sp>
    </p:spTree>
    <p:custDataLst>
      <p:tags r:id="rId1"/>
    </p:custDataLst>
    <p:extLst>
      <p:ext uri="{BB962C8B-B14F-4D97-AF65-F5344CB8AC3E}">
        <p14:creationId xmlns:p14="http://schemas.microsoft.com/office/powerpoint/2010/main" val="1618454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487387" y="152400"/>
            <a:ext cx="2362200" cy="10668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Animal Reproduction</a:t>
            </a:r>
          </a:p>
        </p:txBody>
      </p:sp>
      <p:sp>
        <p:nvSpPr>
          <p:cNvPr id="5" name="Rounded Rectangle 4"/>
          <p:cNvSpPr/>
          <p:nvPr/>
        </p:nvSpPr>
        <p:spPr>
          <a:xfrm>
            <a:off x="900546"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Asexual</a:t>
            </a:r>
          </a:p>
        </p:txBody>
      </p:sp>
      <p:sp>
        <p:nvSpPr>
          <p:cNvPr id="6" name="Rounded Rectangle 5"/>
          <p:cNvSpPr/>
          <p:nvPr/>
        </p:nvSpPr>
        <p:spPr>
          <a:xfrm>
            <a:off x="3715987"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a:t>
            </a:r>
          </a:p>
        </p:txBody>
      </p:sp>
      <p:sp>
        <p:nvSpPr>
          <p:cNvPr id="7" name="Rounded Rectangle 6"/>
          <p:cNvSpPr/>
          <p:nvPr/>
        </p:nvSpPr>
        <p:spPr>
          <a:xfrm>
            <a:off x="6324600" y="2000992"/>
            <a:ext cx="1905000" cy="9144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Sexual</a:t>
            </a:r>
          </a:p>
        </p:txBody>
      </p:sp>
      <p:sp>
        <p:nvSpPr>
          <p:cNvPr id="8" name="Rounded Rectangle 7"/>
          <p:cNvSpPr/>
          <p:nvPr/>
        </p:nvSpPr>
        <p:spPr>
          <a:xfrm>
            <a:off x="557646" y="3620436"/>
            <a:ext cx="2590800" cy="1332564"/>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Budding</a:t>
            </a:r>
          </a:p>
          <a:p>
            <a:pPr algn="ctr"/>
            <a:r>
              <a:rPr lang="en-US" sz="2000" dirty="0">
                <a:solidFill>
                  <a:schemeClr val="tx1"/>
                </a:solidFill>
              </a:rPr>
              <a:t>Fragmentation</a:t>
            </a:r>
          </a:p>
          <a:p>
            <a:pPr algn="ctr"/>
            <a:r>
              <a:rPr lang="en-US" sz="2000" dirty="0" err="1">
                <a:solidFill>
                  <a:schemeClr val="tx1"/>
                </a:solidFill>
              </a:rPr>
              <a:t>Polyembryony</a:t>
            </a:r>
            <a:endParaRPr lang="en-US" sz="2000" dirty="0">
              <a:solidFill>
                <a:schemeClr val="tx1"/>
              </a:solidFill>
            </a:endParaRPr>
          </a:p>
          <a:p>
            <a:pPr algn="ctr"/>
            <a:r>
              <a:rPr lang="en-US" sz="2000" dirty="0">
                <a:solidFill>
                  <a:schemeClr val="tx1"/>
                </a:solidFill>
              </a:rPr>
              <a:t>Parthenogenesis</a:t>
            </a:r>
          </a:p>
        </p:txBody>
      </p:sp>
      <p:sp>
        <p:nvSpPr>
          <p:cNvPr id="11" name="Rounded Rectangle 10"/>
          <p:cNvSpPr/>
          <p:nvPr/>
        </p:nvSpPr>
        <p:spPr>
          <a:xfrm>
            <a:off x="4995553"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External fertilization</a:t>
            </a:r>
          </a:p>
        </p:txBody>
      </p:sp>
      <p:sp>
        <p:nvSpPr>
          <p:cNvPr id="12" name="Rounded Rectangle 11"/>
          <p:cNvSpPr/>
          <p:nvPr/>
        </p:nvSpPr>
        <p:spPr>
          <a:xfrm>
            <a:off x="7662552" y="3733800"/>
            <a:ext cx="1481447" cy="6096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fertilization</a:t>
            </a:r>
          </a:p>
        </p:txBody>
      </p:sp>
      <p:sp>
        <p:nvSpPr>
          <p:cNvPr id="13" name="Rounded Rectangle 12"/>
          <p:cNvSpPr/>
          <p:nvPr/>
        </p:nvSpPr>
        <p:spPr>
          <a:xfrm>
            <a:off x="4042062" y="5124450"/>
            <a:ext cx="1694214" cy="6667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Synchronized gamete release</a:t>
            </a:r>
          </a:p>
        </p:txBody>
      </p:sp>
      <p:sp>
        <p:nvSpPr>
          <p:cNvPr id="17" name="Rounded Rectangle 16"/>
          <p:cNvSpPr/>
          <p:nvPr/>
        </p:nvSpPr>
        <p:spPr>
          <a:xfrm>
            <a:off x="6149676" y="4762500"/>
            <a:ext cx="2079924" cy="125730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Competition</a:t>
            </a:r>
          </a:p>
          <a:p>
            <a:pPr algn="ctr"/>
            <a:r>
              <a:rPr lang="en-US" sz="1600" dirty="0">
                <a:solidFill>
                  <a:schemeClr val="tx1"/>
                </a:solidFill>
              </a:rPr>
              <a:t>Courtship</a:t>
            </a:r>
          </a:p>
          <a:p>
            <a:pPr algn="ctr"/>
            <a:r>
              <a:rPr lang="en-US" sz="1600" dirty="0">
                <a:solidFill>
                  <a:schemeClr val="tx1"/>
                </a:solidFill>
              </a:rPr>
              <a:t>Parental investment</a:t>
            </a:r>
          </a:p>
        </p:txBody>
      </p:sp>
      <p:cxnSp>
        <p:nvCxnSpPr>
          <p:cNvPr id="21" name="Straight Connector 20"/>
          <p:cNvCxnSpPr>
            <a:stCxn id="4" idx="2"/>
            <a:endCxn id="6" idx="0"/>
          </p:cNvCxnSpPr>
          <p:nvPr/>
        </p:nvCxnSpPr>
        <p:spPr>
          <a:xfrm>
            <a:off x="4668487" y="1219200"/>
            <a:ext cx="0"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a:endCxn id="5" idx="0"/>
          </p:cNvCxnSpPr>
          <p:nvPr/>
        </p:nvCxnSpPr>
        <p:spPr>
          <a:xfrm flipH="1">
            <a:off x="1853046" y="1219200"/>
            <a:ext cx="2815441"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 idx="2"/>
            <a:endCxn id="7" idx="0"/>
          </p:cNvCxnSpPr>
          <p:nvPr/>
        </p:nvCxnSpPr>
        <p:spPr>
          <a:xfrm>
            <a:off x="4668487" y="1219200"/>
            <a:ext cx="2608613" cy="78179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2"/>
            <a:endCxn id="8" idx="0"/>
          </p:cNvCxnSpPr>
          <p:nvPr/>
        </p:nvCxnSpPr>
        <p:spPr>
          <a:xfrm>
            <a:off x="1853046" y="2915392"/>
            <a:ext cx="0" cy="705044"/>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5" idx="3"/>
          </p:cNvCxnSpPr>
          <p:nvPr/>
        </p:nvCxnSpPr>
        <p:spPr>
          <a:xfrm flipH="1">
            <a:off x="2805546" y="2458192"/>
            <a:ext cx="910441"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 idx="1"/>
            <a:endCxn id="6" idx="3"/>
          </p:cNvCxnSpPr>
          <p:nvPr/>
        </p:nvCxnSpPr>
        <p:spPr>
          <a:xfrm flipH="1">
            <a:off x="5620987" y="2458192"/>
            <a:ext cx="703613"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2"/>
            <a:endCxn id="11" idx="0"/>
          </p:cNvCxnSpPr>
          <p:nvPr/>
        </p:nvCxnSpPr>
        <p:spPr>
          <a:xfrm flipH="1">
            <a:off x="5736277" y="2915392"/>
            <a:ext cx="1540823"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2"/>
            <a:endCxn id="12" idx="0"/>
          </p:cNvCxnSpPr>
          <p:nvPr/>
        </p:nvCxnSpPr>
        <p:spPr>
          <a:xfrm>
            <a:off x="7277100" y="2915392"/>
            <a:ext cx="1126176" cy="81840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1" idx="2"/>
            <a:endCxn id="13" idx="0"/>
          </p:cNvCxnSpPr>
          <p:nvPr/>
        </p:nvCxnSpPr>
        <p:spPr>
          <a:xfrm flipH="1">
            <a:off x="4889169" y="4343400"/>
            <a:ext cx="847108" cy="78105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2" idx="2"/>
            <a:endCxn id="17" idx="0"/>
          </p:cNvCxnSpPr>
          <p:nvPr/>
        </p:nvCxnSpPr>
        <p:spPr>
          <a:xfrm flipH="1">
            <a:off x="7189638" y="4343400"/>
            <a:ext cx="1213638" cy="4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p:cNvCxnSpPr>
          <p:nvPr/>
        </p:nvCxnSpPr>
        <p:spPr>
          <a:xfrm>
            <a:off x="5736277" y="4343400"/>
            <a:ext cx="1315631" cy="41910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791200" y="1552204"/>
            <a:ext cx="2958936" cy="1800596"/>
          </a:xfrm>
          <a:prstGeom prst="ellipse">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60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457200" y="533400"/>
            <a:ext cx="8305800" cy="868362"/>
          </a:xfrm>
        </p:spPr>
        <p:txBody>
          <a:bodyPr>
            <a:normAutofit fontScale="90000"/>
          </a:bodyPr>
          <a:lstStyle/>
          <a:p>
            <a:pPr eaLnBrk="1" hangingPunct="1"/>
            <a:r>
              <a:rPr lang="en-US" dirty="0"/>
              <a:t>Natural selection shapes the strategy for fitness</a:t>
            </a:r>
          </a:p>
        </p:txBody>
      </p:sp>
      <p:sp>
        <p:nvSpPr>
          <p:cNvPr id="15363" name="Content Placeholder 2"/>
          <p:cNvSpPr>
            <a:spLocks noGrp="1"/>
          </p:cNvSpPr>
          <p:nvPr>
            <p:ph idx="4294967295"/>
          </p:nvPr>
        </p:nvSpPr>
        <p:spPr>
          <a:xfrm>
            <a:off x="156573" y="3048000"/>
            <a:ext cx="5105400" cy="2133600"/>
          </a:xfrm>
        </p:spPr>
        <p:txBody>
          <a:bodyPr/>
          <a:lstStyle/>
          <a:p>
            <a:pPr indent="0" eaLnBrk="1" hangingPunct="1">
              <a:buNone/>
            </a:pPr>
            <a:r>
              <a:rPr lang="en-US" sz="2400" dirty="0">
                <a:solidFill>
                  <a:schemeClr val="accent2"/>
                </a:solidFill>
              </a:rPr>
              <a:t>Parental Investment</a:t>
            </a:r>
            <a:r>
              <a:rPr lang="en-US" sz="2400" dirty="0"/>
              <a:t>: any investment that increases the offspring’s chances of survival at the cost of the parent’s ability to invest in other offspring</a:t>
            </a:r>
          </a:p>
          <a:p>
            <a:pPr eaLnBrk="1" hangingPunct="1"/>
            <a:endParaRPr lang="en-US" sz="2400" dirty="0"/>
          </a:p>
          <a:p>
            <a:pPr eaLnBrk="1" hangingPunct="1"/>
            <a:endParaRPr lang="en-US" dirty="0"/>
          </a:p>
        </p:txBody>
      </p:sp>
      <p:pic>
        <p:nvPicPr>
          <p:cNvPr id="15364" name="Picture 5" descr="Alcock8e-Fig-10-06-0"/>
          <p:cNvPicPr>
            <a:picLocks noChangeAspect="1" noChangeArrowheads="1"/>
          </p:cNvPicPr>
          <p:nvPr/>
        </p:nvPicPr>
        <p:blipFill>
          <a:blip r:embed="rId4" cstate="print"/>
          <a:srcRect/>
          <a:stretch>
            <a:fillRect/>
          </a:stretch>
        </p:blipFill>
        <p:spPr bwMode="auto">
          <a:xfrm>
            <a:off x="5052459" y="1597660"/>
            <a:ext cx="4062966" cy="3048000"/>
          </a:xfrm>
          <a:prstGeom prst="rect">
            <a:avLst/>
          </a:prstGeom>
          <a:noFill/>
          <a:ln w="9525">
            <a:noFill/>
            <a:miter lim="800000"/>
            <a:headEnd/>
            <a:tailEnd/>
          </a:ln>
        </p:spPr>
      </p:pic>
      <p:sp>
        <p:nvSpPr>
          <p:cNvPr id="15365" name="Text Box 6"/>
          <p:cNvSpPr txBox="1">
            <a:spLocks noChangeArrowheads="1"/>
          </p:cNvSpPr>
          <p:nvPr/>
        </p:nvSpPr>
        <p:spPr bwMode="auto">
          <a:xfrm>
            <a:off x="457200" y="4843297"/>
            <a:ext cx="8534400" cy="1892826"/>
          </a:xfrm>
          <a:prstGeom prst="rect">
            <a:avLst/>
          </a:prstGeom>
          <a:noFill/>
          <a:ln w="9525">
            <a:noFill/>
            <a:miter lim="800000"/>
            <a:headEnd/>
            <a:tailEnd/>
          </a:ln>
        </p:spPr>
        <p:txBody>
          <a:bodyPr>
            <a:spAutoFit/>
          </a:bodyPr>
          <a:lstStyle/>
          <a:p>
            <a:r>
              <a:rPr lang="en-US" dirty="0"/>
              <a:t>What are the limits on an individual’s reproductive potential?</a:t>
            </a:r>
          </a:p>
          <a:p>
            <a:endParaRPr lang="en-US" dirty="0"/>
          </a:p>
          <a:p>
            <a:r>
              <a:rPr lang="en-US" dirty="0"/>
              <a:t>The sex that invests </a:t>
            </a:r>
            <a:r>
              <a:rPr lang="en-US" dirty="0">
                <a:solidFill>
                  <a:schemeClr val="accent2"/>
                </a:solidFill>
              </a:rPr>
              <a:t>more</a:t>
            </a:r>
            <a:r>
              <a:rPr lang="en-US" dirty="0"/>
              <a:t> is limited by access to resources for investment </a:t>
            </a:r>
          </a:p>
          <a:p>
            <a:r>
              <a:rPr lang="en-US" dirty="0"/>
              <a:t>The sex that invests </a:t>
            </a:r>
            <a:r>
              <a:rPr lang="en-US" dirty="0">
                <a:solidFill>
                  <a:schemeClr val="accent2"/>
                </a:solidFill>
              </a:rPr>
              <a:t>less</a:t>
            </a:r>
            <a:r>
              <a:rPr lang="en-US" dirty="0"/>
              <a:t> is limited by ability to mate with the sex that invests more</a:t>
            </a:r>
          </a:p>
          <a:p>
            <a:endParaRPr lang="en-US" dirty="0"/>
          </a:p>
          <a:p>
            <a:pPr>
              <a:spcBef>
                <a:spcPct val="50000"/>
              </a:spcBef>
            </a:pPr>
            <a:endParaRPr lang="en-US" dirty="0"/>
          </a:p>
        </p:txBody>
      </p:sp>
      <p:sp>
        <p:nvSpPr>
          <p:cNvPr id="7" name="TextBox 6"/>
          <p:cNvSpPr txBox="1"/>
          <p:nvPr/>
        </p:nvSpPr>
        <p:spPr>
          <a:xfrm>
            <a:off x="134802" y="6111240"/>
            <a:ext cx="8980623" cy="646331"/>
          </a:xfrm>
          <a:prstGeom prst="rect">
            <a:avLst/>
          </a:prstGeom>
          <a:noFill/>
        </p:spPr>
        <p:txBody>
          <a:bodyPr wrap="square" rtlCol="0">
            <a:spAutoFit/>
          </a:bodyPr>
          <a:lstStyle/>
          <a:p>
            <a:r>
              <a:rPr lang="en-US" dirty="0"/>
              <a:t>Egg yolk, “nuptial” gifts (food, </a:t>
            </a:r>
            <a:r>
              <a:rPr lang="en-US" dirty="0" err="1"/>
              <a:t>spermatophore</a:t>
            </a:r>
            <a:r>
              <a:rPr lang="en-US" dirty="0"/>
              <a:t>), internal/external egg incubation, brood rearing, male cannibalism…</a:t>
            </a:r>
          </a:p>
        </p:txBody>
      </p:sp>
      <p:sp>
        <p:nvSpPr>
          <p:cNvPr id="8" name="Content Placeholder 2"/>
          <p:cNvSpPr txBox="1">
            <a:spLocks/>
          </p:cNvSpPr>
          <p:nvPr/>
        </p:nvSpPr>
        <p:spPr>
          <a:xfrm>
            <a:off x="113031" y="1692003"/>
            <a:ext cx="5105400" cy="1203597"/>
          </a:xfrm>
          <a:prstGeom prst="rect">
            <a:avLst/>
          </a:prstGeom>
        </p:spPr>
        <p:txBody>
          <a:bodyPr lIns="45720" rIns="45720">
            <a:normAutofit/>
          </a:bodyPr>
          <a:lst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a:lstStyle>
          <a:p>
            <a:pPr indent="0">
              <a:buFont typeface="Wingdings 2" pitchFamily="18" charset="2"/>
              <a:buNone/>
            </a:pPr>
            <a:r>
              <a:rPr lang="en-US" sz="2400" kern="0" dirty="0">
                <a:solidFill>
                  <a:schemeClr val="accent2"/>
                </a:solidFill>
              </a:rPr>
              <a:t>Biological fitness: </a:t>
            </a:r>
            <a:r>
              <a:rPr lang="en-US" sz="2400" kern="0" dirty="0"/>
              <a:t>ability to produce successful offspring, </a:t>
            </a:r>
            <a:r>
              <a:rPr lang="en-US" sz="2400" i="1" kern="0" dirty="0"/>
              <a:t>relative to others in the population</a:t>
            </a:r>
            <a:endParaRPr lang="en-US" i="1" kern="0" dirty="0"/>
          </a:p>
        </p:txBody>
      </p:sp>
    </p:spTree>
    <p:custDataLst>
      <p:tags r:id="rId1"/>
    </p:custDataLst>
    <p:extLst>
      <p:ext uri="{BB962C8B-B14F-4D97-AF65-F5344CB8AC3E}">
        <p14:creationId xmlns:p14="http://schemas.microsoft.com/office/powerpoint/2010/main" val="652388207"/>
      </p:ext>
    </p:extLst>
  </p:cSld>
  <p:clrMapOvr>
    <a:masterClrMapping/>
  </p:clrMapOvr>
  <mc:AlternateContent xmlns:mc="http://schemas.openxmlformats.org/markup-compatibility/2006" xmlns:p14="http://schemas.microsoft.com/office/powerpoint/2010/main">
    <mc:Choice Requires="p14">
      <p:transition spd="slow" p14:dur="2000" advTm="58715"/>
    </mc:Choice>
    <mc:Fallback xmlns="">
      <p:transition spd="slow" advTm="587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0" objId="3"/>
        <p14:stopEvt time="58715"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True"/>
  <p:tag name="CSVFORMAT" val="0"/>
  <p:tag name="BULLETTYPE" val="3"/>
  <p:tag name="ANSWERNOWSTYLE" val="-1"/>
  <p:tag name="ANSWERNOWTEXT" val="Answer Now"/>
  <p:tag name="COUNTDOWN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10"/>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Tru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RESPCOUNTERSTYLE" val="-1"/>
  <p:tag name="POWERPOINTVERSION" val="14.0"/>
  <p:tag name="COUNTDOWN" val="True"/>
  <p:tag name="AUTOADVANCE" val="False"/>
  <p:tag name="EXPANDSHOWBAR" val="False"/>
  <p:tag name="TASKPANEKEY" val="836d49f8-4937-48fa-b7e3-4999db5e9d24"/>
  <p:tag name="TPFULLVERSION" val="4.5.0.2212"/>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5274</TotalTime>
  <Words>1931</Words>
  <Application>Microsoft Office PowerPoint</Application>
  <PresentationFormat>On-screen Show (4:3)</PresentationFormat>
  <Paragraphs>250</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Candara</vt:lpstr>
      <vt:lpstr>Times New Roman</vt:lpstr>
      <vt:lpstr>Wingdings 2</vt:lpstr>
      <vt:lpstr>S12slides</vt:lpstr>
      <vt:lpstr>Animal Reproduction</vt:lpstr>
      <vt:lpstr>PowerPoint Presentation</vt:lpstr>
      <vt:lpstr>Two-fold cost of males</vt:lpstr>
      <vt:lpstr>PowerPoint Presentation</vt:lpstr>
      <vt:lpstr>PowerPoint Presentation</vt:lpstr>
      <vt:lpstr>PowerPoint Presentation</vt:lpstr>
      <vt:lpstr>Responding to environmental cues</vt:lpstr>
      <vt:lpstr>PowerPoint Presentation</vt:lpstr>
      <vt:lpstr>Natural selection shapes the strategy for fitness</vt:lpstr>
      <vt:lpstr>PowerPoint Presentation</vt:lpstr>
      <vt:lpstr>Internal or external fertilization?</vt:lpstr>
      <vt:lpstr>External Fertilization</vt:lpstr>
      <vt:lpstr>Internal fertilization</vt:lpstr>
      <vt:lpstr>PowerPoint Presentation</vt:lpstr>
      <vt:lpstr>Competition for mates</vt:lpstr>
      <vt:lpstr>Direct male competition: courtship, direct male-male aggression, and female choice</vt:lpstr>
      <vt:lpstr>Indirect male competition: sperm competition,  mate guarding, copulatory plugs, penis morphology, forced ejection, ejaculate volume</vt:lpstr>
      <vt:lpstr>Mating systems: who “monopolizes” or “accumulates” whom?</vt:lpstr>
      <vt:lpstr>Polygyny</vt:lpstr>
      <vt:lpstr>Promiscuity</vt:lpstr>
      <vt:lpstr>Monogamy</vt:lpstr>
      <vt:lpstr>Polyandry</vt:lpstr>
      <vt:lpstr>Monogamy and Fitness</vt:lpstr>
      <vt:lpstr>Monogamy and Fitness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Development</dc:title>
  <dc:creator>laucoin3</dc:creator>
  <cp:lastModifiedBy>Garton, David</cp:lastModifiedBy>
  <cp:revision>345</cp:revision>
  <dcterms:created xsi:type="dcterms:W3CDTF">2011-09-21T02:10:09Z</dcterms:created>
  <dcterms:modified xsi:type="dcterms:W3CDTF">2017-09-22T12:25:27Z</dcterms:modified>
</cp:coreProperties>
</file>